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81" r:id="rId2"/>
    <p:sldId id="271" r:id="rId3"/>
    <p:sldId id="272" r:id="rId4"/>
    <p:sldId id="273" r:id="rId5"/>
    <p:sldId id="274" r:id="rId6"/>
    <p:sldId id="275" r:id="rId7"/>
    <p:sldId id="276" r:id="rId8"/>
    <p:sldId id="284" r:id="rId9"/>
    <p:sldId id="282" r:id="rId10"/>
    <p:sldId id="283" r:id="rId11"/>
    <p:sldId id="285" r:id="rId12"/>
    <p:sldId id="286" r:id="rId13"/>
    <p:sldId id="277" r:id="rId14"/>
    <p:sldId id="28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BBF"/>
    <a:srgbClr val="898D8D"/>
    <a:srgbClr val="00A7B5"/>
    <a:srgbClr val="3F2A56"/>
    <a:srgbClr val="A05EB5"/>
    <a:srgbClr val="62B5E5"/>
    <a:srgbClr val="EF4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79" autoAdjust="0"/>
  </p:normalViewPr>
  <p:slideViewPr>
    <p:cSldViewPr snapToGrid="0" snapToObjects="1">
      <p:cViewPr varScale="1">
        <p:scale>
          <a:sx n="126" d="100"/>
          <a:sy n="126" d="100"/>
        </p:scale>
        <p:origin x="96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C4789-1F7A-4F6A-AF85-2C529D7A98F7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74CAA-3019-4F42-8C81-12B09BF3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I’m here today</a:t>
            </a:r>
            <a:r>
              <a:rPr lang="en-GB" baseline="0" dirty="0"/>
              <a:t> to talk to you about the National Emergency Laparotomy Audit – and how IT is facilitating and improving data collection and entry, and how we are using IT to assist participating sites carry out local quality improvement.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3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 the Stroke</a:t>
            </a:r>
            <a:r>
              <a:rPr lang="en-GB" baseline="0" dirty="0"/>
              <a:t> audit we use </a:t>
            </a:r>
            <a:r>
              <a:rPr lang="en-GB" baseline="0" dirty="0" err="1"/>
              <a:t>NetSolving</a:t>
            </a:r>
            <a:r>
              <a:rPr lang="en-GB" baseline="0" dirty="0"/>
              <a:t> and have a long term working relationship with them. We have benefited from their expertise and have piloted some innovative methods of feeding back data being collected: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Like stroke we provide an export function to get the raw data in an excel spreadsheet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We have also been working on providing participating sites with real-time data feedback. Which can be easily accessed via the online </a:t>
            </a:r>
            <a:r>
              <a:rPr lang="en-GB" baseline="0" dirty="0" err="1"/>
              <a:t>webtool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8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NELA dataset and </a:t>
            </a:r>
            <a:r>
              <a:rPr lang="en-GB" dirty="0" err="1"/>
              <a:t>Webtool</a:t>
            </a:r>
            <a:r>
              <a:rPr lang="en-GB" dirty="0"/>
              <a:t> are designed to encourage prospective data entry.</a:t>
            </a:r>
          </a:p>
          <a:p>
            <a:endParaRPr lang="en-GB" dirty="0"/>
          </a:p>
          <a:p>
            <a:r>
              <a:rPr lang="en-GB" dirty="0"/>
              <a:t>This means that as participating sites are entering,</a:t>
            </a:r>
            <a:r>
              <a:rPr lang="en-GB" baseline="0" dirty="0"/>
              <a:t> completing and then locking each individual patient case this information is then made available for them to analyse via the online QI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1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Key indicators can be viewed in graph form. These can be downloaded to be used in local presentations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Participants are also able to see the progress being</a:t>
            </a:r>
            <a:r>
              <a:rPr lang="en-GB" baseline="0" dirty="0"/>
              <a:t> made with entering cases and how many incomplete / locked / complete cases they have on the </a:t>
            </a:r>
            <a:r>
              <a:rPr lang="en-GB" baseline="0" dirty="0" err="1"/>
              <a:t>webtool</a:t>
            </a:r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The data for the key indicators is provided real-time and is updated as soon as a case is locked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 national average is also shown to allow for comparison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0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Custom Fields – On the </a:t>
            </a:r>
            <a:r>
              <a:rPr lang="en-GB" dirty="0" err="1"/>
              <a:t>webtool</a:t>
            </a:r>
            <a:r>
              <a:rPr lang="en-GB" dirty="0"/>
              <a:t> there is the facility to allow local hospitals to collect their own data alongside the</a:t>
            </a:r>
            <a:r>
              <a:rPr lang="en-GB" baseline="0" dirty="0"/>
              <a:t> full audit dataset. In Section 8 it allows for ‘Custom Fields’ to be added.</a:t>
            </a:r>
          </a:p>
          <a:p>
            <a:endParaRPr lang="en-GB" baseline="0" dirty="0"/>
          </a:p>
          <a:p>
            <a:r>
              <a:rPr lang="en-GB" baseline="0" dirty="0"/>
              <a:t>Several sites are already making use of this facility</a:t>
            </a:r>
          </a:p>
          <a:p>
            <a:endParaRPr lang="en-GB" baseline="0" dirty="0"/>
          </a:p>
          <a:p>
            <a:r>
              <a:rPr lang="en-GB" baseline="0" dirty="0"/>
              <a:t>It allows for further QI work to take place locally and provides encouragement to enter the data</a:t>
            </a:r>
          </a:p>
          <a:p>
            <a:endParaRPr lang="en-GB" baseline="0" dirty="0"/>
          </a:p>
          <a:p>
            <a:r>
              <a:rPr lang="en-GB" baseline="0" dirty="0"/>
              <a:t>We have also worked with small studies that are taking place across multiple sites. They have worked with local leads and then the </a:t>
            </a:r>
            <a:r>
              <a:rPr lang="en-GB" baseline="0" dirty="0" err="1"/>
              <a:t>webtool</a:t>
            </a:r>
            <a:r>
              <a:rPr lang="en-GB" baseline="0" dirty="0"/>
              <a:t> facilitates their data collection. This allows for regions to work together and carry out QI initiatives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1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 are some examples of how it looks and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4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webtool</a:t>
            </a:r>
            <a:r>
              <a:rPr lang="en-GB" dirty="0"/>
              <a:t> is very </a:t>
            </a:r>
            <a:r>
              <a:rPr lang="en-GB" dirty="0" err="1"/>
              <a:t>intuative</a:t>
            </a:r>
            <a:r>
              <a:rPr lang="en-GB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Simple colour coded sections allow to see the progress of each individual patient case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All green then it is complete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Is secure and ensures that when data is locked local users are satisfied it can be submitted to the audit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5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NetSolving</a:t>
            </a:r>
            <a:r>
              <a:rPr lang="en-GB" dirty="0"/>
              <a:t> also provides a useful Issue Tracker: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allows for those administrating the running of the audit to request assistance on any problems, ask for an update or an improvement to the </a:t>
            </a:r>
            <a:r>
              <a:rPr lang="en-GB" dirty="0" err="1"/>
              <a:t>webtool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It keeps track of the progress and automatically assigns workload</a:t>
            </a:r>
          </a:p>
          <a:p>
            <a:pPr marL="171450" indent="-171450">
              <a:buFontTx/>
              <a:buChar char="-"/>
            </a:pPr>
            <a:r>
              <a:rPr lang="en-GB" dirty="0"/>
              <a:t>Gives a good indication of the work being carried out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 err="1"/>
              <a:t>NetSolving</a:t>
            </a:r>
            <a:r>
              <a:rPr lang="en-GB" baseline="0" dirty="0"/>
              <a:t> are very responsive when they are contacted – Telephone or email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74CAA-3019-4F42-8C81-12B09BF300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 very much….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311C-9DAB-414B-B232-2F4CAA35F1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55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089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66108-5AEF-D14E-BA70-38762366C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RCoA-Initials-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7" y="4435325"/>
            <a:ext cx="1168958" cy="540295"/>
          </a:xfrm>
          <a:prstGeom prst="rect">
            <a:avLst/>
          </a:prstGeom>
        </p:spPr>
      </p:pic>
      <p:pic>
        <p:nvPicPr>
          <p:cNvPr id="8" name="Picture 7" descr="RCoA-Initials-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7" y="4435325"/>
            <a:ext cx="1168958" cy="5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lourtie@rcoa.ac.u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mark.kavanagh@rcplondo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9667" y="2423252"/>
            <a:ext cx="69887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How to improve data capture and promote local quality improvement through IT</a:t>
            </a:r>
            <a:endParaRPr lang="en-GB" sz="1600" b="1" dirty="0">
              <a:solidFill>
                <a:srgbClr val="0070C0"/>
              </a:solidFill>
            </a:endParaRPr>
          </a:p>
          <a:p>
            <a:pPr algn="ctr"/>
            <a:endParaRPr lang="en-GB" sz="1400" dirty="0"/>
          </a:p>
        </p:txBody>
      </p:sp>
      <p:pic>
        <p:nvPicPr>
          <p:cNvPr id="3" name="Picture 2" descr="K:\Research\NELA\Poster, leaflet, Banner\Logos\NEL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8" y="346722"/>
            <a:ext cx="2499322" cy="18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979" y="3469692"/>
            <a:ext cx="3626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Jose </a:t>
            </a:r>
            <a:r>
              <a:rPr lang="en-GB" sz="1600" dirty="0" err="1"/>
              <a:t>Lourtie</a:t>
            </a:r>
            <a:endParaRPr lang="en-GB" sz="1600" dirty="0"/>
          </a:p>
          <a:p>
            <a:pPr algn="ctr"/>
            <a:r>
              <a:rPr lang="en-GB" sz="1600" dirty="0"/>
              <a:t>NELA Project Manager</a:t>
            </a:r>
          </a:p>
          <a:p>
            <a:pPr algn="ctr"/>
            <a:r>
              <a:rPr lang="en-GB" sz="1600" dirty="0"/>
              <a:t>Royal College of Anaesthetists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9909" y="3469692"/>
            <a:ext cx="3626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Mark Kavanagh</a:t>
            </a:r>
          </a:p>
          <a:p>
            <a:pPr algn="ctr"/>
            <a:r>
              <a:rPr lang="en-GB" sz="1600" dirty="0"/>
              <a:t>SSNAP Programme Manager</a:t>
            </a:r>
          </a:p>
          <a:p>
            <a:pPr algn="ctr"/>
            <a:r>
              <a:rPr lang="en-GB" sz="1600" dirty="0"/>
              <a:t>Royal College of Physicians</a:t>
            </a:r>
          </a:p>
        </p:txBody>
      </p:sp>
      <p:pic>
        <p:nvPicPr>
          <p:cNvPr id="1026" name="Picture 2" descr="N:\Projects\Stroke\Stroke Programme Team\Templates and Resources\Logos\ssnap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54" y="674703"/>
            <a:ext cx="4889821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2" y="4421401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33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71584"/>
            <a:ext cx="742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Accessible front facing which can be updated </a:t>
            </a:r>
            <a:r>
              <a:rPr lang="en-GB" sz="2000" b="1" dirty="0" err="1"/>
              <a:t>inhouse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6517" y="762926"/>
            <a:ext cx="34408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Webpages can be created and updated by the SSNAP team quickly and effectively</a:t>
            </a:r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400" dirty="0"/>
              <a:t>Ability to create new areas of the </a:t>
            </a:r>
            <a:r>
              <a:rPr lang="en-GB" sz="1400" dirty="0" err="1"/>
              <a:t>webtool</a:t>
            </a:r>
            <a:r>
              <a:rPr lang="en-GB" sz="1400" dirty="0"/>
              <a:t> to promote new outputs, projects, and audit developments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This can include new tabs, text, images, radio buttons, reports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Can check everything is functioning correctly on test sites before launching it on live site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Ensures </a:t>
            </a:r>
            <a:r>
              <a:rPr lang="en-GB" sz="1400" dirty="0" err="1"/>
              <a:t>webtool</a:t>
            </a:r>
            <a:r>
              <a:rPr lang="en-GB" sz="1400" dirty="0"/>
              <a:t> remains useful, relevant and provides timely information to users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45" y="661389"/>
            <a:ext cx="2657431" cy="19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25" y="2707690"/>
            <a:ext cx="2610151" cy="16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72" y="661389"/>
            <a:ext cx="1164084" cy="35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22" y="44386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4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571694"/>
            <a:ext cx="2762957" cy="179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7465" y="95384"/>
            <a:ext cx="6775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Real time indicators for each patient record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492" y="666353"/>
            <a:ext cx="439550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Real time indicators available for every new patients record started on SSNAP</a:t>
            </a:r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300" dirty="0"/>
              <a:t>Time bound indicators show teams what measures of care have been completed and what still need to be done in real time</a:t>
            </a:r>
          </a:p>
          <a:p>
            <a:pPr marL="285750" indent="-285750">
              <a:buFontTx/>
              <a:buChar char="-"/>
            </a:pPr>
            <a:endParaRPr lang="en-GB" sz="1300" dirty="0"/>
          </a:p>
          <a:p>
            <a:pPr marL="285750" indent="-285750">
              <a:buFontTx/>
              <a:buChar char="-"/>
            </a:pPr>
            <a:r>
              <a:rPr lang="en-GB" sz="1300" dirty="0"/>
              <a:t>It shows if an indicator has been achieved and how much time is left to complete it – for example</a:t>
            </a:r>
          </a:p>
          <a:p>
            <a:pPr marL="285750" indent="-285750">
              <a:buFontTx/>
              <a:buChar char="-"/>
            </a:pPr>
            <a:endParaRPr lang="en-GB" sz="1300" dirty="0"/>
          </a:p>
          <a:p>
            <a:pPr marL="285750" indent="-285750">
              <a:buFontTx/>
              <a:buChar char="-"/>
            </a:pPr>
            <a:r>
              <a:rPr lang="en-GB" sz="1300" dirty="0"/>
              <a:t>This encourages regular review of patient data, prospective ‘real time’ data  entry, and using the </a:t>
            </a:r>
            <a:r>
              <a:rPr lang="en-GB" sz="1300" dirty="0" err="1"/>
              <a:t>webtool</a:t>
            </a:r>
            <a:r>
              <a:rPr lang="en-GB" sz="1300" dirty="0"/>
              <a:t> as a resource for quality improvement</a:t>
            </a:r>
          </a:p>
          <a:p>
            <a:pPr marL="285750" indent="-285750">
              <a:buFontTx/>
              <a:buChar char="-"/>
            </a:pPr>
            <a:endParaRPr lang="en-GB" sz="11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3862496"/>
            <a:ext cx="241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4272071"/>
            <a:ext cx="24098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5209" y="24961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i="1" dirty="0"/>
              <a:t>“The information is really useful and is good for being able to highlight issues (</a:t>
            </a:r>
            <a:r>
              <a:rPr lang="en-GB" sz="1200" b="1" i="1" dirty="0" err="1"/>
              <a:t>eg</a:t>
            </a:r>
            <a:r>
              <a:rPr lang="en-GB" sz="1200" b="1" i="1" dirty="0"/>
              <a:t> breaches) as they arise, rather than waiting to report at the end of the month” – Dorset County Hospital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3688" y="3384995"/>
            <a:ext cx="4815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/>
              <a:t>“This new FANTASTIC  feature gives us visual and real time information on whether the above standards are met and explore straight away potential issues and strategies to implement for improvement” – University College Hospital London</a:t>
            </a:r>
          </a:p>
        </p:txBody>
      </p:sp>
      <p:pic>
        <p:nvPicPr>
          <p:cNvPr id="5125" name="Picture 5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25" y="440065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2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465" y="142652"/>
            <a:ext cx="6775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Numerous features to aid data entry and encourage regular reviews on activity and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76" y="879470"/>
            <a:ext cx="4038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Customisable reports available to teams to review activity and ensure all data has been entered completely and accurately.</a:t>
            </a:r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400" dirty="0"/>
              <a:t>Ability to filter to view only specific information such time periods, record completion status’, 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Create bespoke ‘unlocked records’ reports to check what still needs to be completed and locked ahead of each data locking deadline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This helps to ensure case ascertainment requirements are met and that data submitted to SSNAP are complete and of high quality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</p:txBody>
      </p:sp>
      <p:sp>
        <p:nvSpPr>
          <p:cNvPr id="11" name="Rectangle 10"/>
          <p:cNvSpPr/>
          <p:nvPr/>
        </p:nvSpPr>
        <p:spPr>
          <a:xfrm>
            <a:off x="4147722" y="1043663"/>
            <a:ext cx="2667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/>
              <a:t>“Thank for your help, the new filters have encouraged me to try and sort out all the oddities, I am finding them really useful at the moment” </a:t>
            </a:r>
            <a:r>
              <a:rPr lang="en-GB" sz="1200" b="1" dirty="0"/>
              <a:t>- West Suffolk Hospital</a:t>
            </a:r>
          </a:p>
          <a:p>
            <a:endParaRPr lang="en-GB" sz="14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2" y="610871"/>
            <a:ext cx="2176462" cy="193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8" y="3035955"/>
            <a:ext cx="32099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248150" y="2135337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“Just to say a big thank you for the ‘unlocked records report’ it is brill!!! – South Tyneside Hospital</a:t>
            </a:r>
          </a:p>
        </p:txBody>
      </p:sp>
      <p:pic>
        <p:nvPicPr>
          <p:cNvPr id="6147" name="Picture 3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90" y="44291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6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99" y="1528877"/>
            <a:ext cx="4570173" cy="105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00" y="2662564"/>
            <a:ext cx="4577831" cy="160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799" y="380940"/>
            <a:ext cx="342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NetSolving</a:t>
            </a:r>
            <a:r>
              <a:rPr lang="en-GB" sz="2400" b="1" dirty="0"/>
              <a:t>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986" y="1041810"/>
            <a:ext cx="172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Issue tracker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8432" y="954404"/>
            <a:ext cx="2234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Help / support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sz="1400" dirty="0"/>
              <a:t>Easy to contact via telephone or email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Quick response and assistance</a:t>
            </a:r>
          </a:p>
        </p:txBody>
      </p:sp>
      <p:pic>
        <p:nvPicPr>
          <p:cNvPr id="13314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291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8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6606" y="40854"/>
            <a:ext cx="71287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ANY QUESTIONS?</a:t>
            </a:r>
          </a:p>
          <a:p>
            <a:endParaRPr lang="en-GB" sz="4400" b="1" dirty="0"/>
          </a:p>
          <a:p>
            <a:r>
              <a:rPr lang="en-GB" sz="2800" b="1" dirty="0"/>
              <a:t>More information at: NELA.ORG.UK and strokeaudit.org  </a:t>
            </a:r>
          </a:p>
          <a:p>
            <a:endParaRPr lang="en-GB" sz="2800" b="1" dirty="0"/>
          </a:p>
          <a:p>
            <a:r>
              <a:rPr lang="en-GB" sz="2800" b="1" dirty="0"/>
              <a:t>Follow us on: @</a:t>
            </a:r>
            <a:r>
              <a:rPr lang="en-GB" sz="2800" b="1" dirty="0" err="1"/>
              <a:t>NELANews</a:t>
            </a:r>
            <a:r>
              <a:rPr lang="en-GB" sz="2800" b="1" dirty="0"/>
              <a:t> @</a:t>
            </a:r>
            <a:r>
              <a:rPr lang="en-GB" sz="2800" b="1" dirty="0" err="1"/>
              <a:t>SSNAPaudit</a:t>
            </a:r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Email: </a:t>
            </a:r>
            <a:r>
              <a:rPr lang="en-GB" sz="2800" b="1" dirty="0">
                <a:hlinkClick r:id="rId3"/>
              </a:rPr>
              <a:t>jlourtie@rcoa.ac.uk</a:t>
            </a:r>
            <a:r>
              <a:rPr lang="en-GB" sz="2800" b="1" dirty="0"/>
              <a:t> or </a:t>
            </a:r>
            <a:r>
              <a:rPr lang="en-GB" sz="2800" b="1" dirty="0">
                <a:hlinkClick r:id="rId4"/>
              </a:rPr>
              <a:t>mark.kavanagh@rcplondon.ac.uk</a:t>
            </a:r>
            <a:r>
              <a:rPr lang="en-GB" sz="2800" b="1" dirty="0"/>
              <a:t> </a:t>
            </a:r>
          </a:p>
        </p:txBody>
      </p:sp>
      <p:pic>
        <p:nvPicPr>
          <p:cNvPr id="14338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48" y="43910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5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7" y="350377"/>
            <a:ext cx="5528269" cy="321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36" y="3828516"/>
            <a:ext cx="5324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online NELA </a:t>
            </a:r>
            <a:r>
              <a:rPr lang="en-GB" sz="1400" dirty="0" err="1"/>
              <a:t>webtool</a:t>
            </a:r>
            <a:r>
              <a:rPr lang="en-GB" sz="1400" dirty="0"/>
              <a:t> is simple and easy to use: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Quick click button for data entry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Quick click button for the QI Dashboard &amp; Reports</a:t>
            </a:r>
          </a:p>
          <a:p>
            <a:pPr marL="285750" indent="-285750">
              <a:buFontTx/>
              <a:buChar char="-"/>
            </a:pPr>
            <a:r>
              <a:rPr lang="en-GB" sz="1400" dirty="0"/>
              <a:t>Quick click button for Support</a:t>
            </a:r>
          </a:p>
        </p:txBody>
      </p:sp>
      <p:pic>
        <p:nvPicPr>
          <p:cNvPr id="11266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005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2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6554"/>
            <a:ext cx="5675014" cy="396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795" y="196554"/>
            <a:ext cx="2400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NELA QI Dashboard</a:t>
            </a:r>
          </a:p>
          <a:p>
            <a:endParaRPr lang="en-GB" sz="1400" dirty="0"/>
          </a:p>
          <a:p>
            <a:r>
              <a:rPr lang="en-GB" sz="1200" u="sng" dirty="0"/>
              <a:t>What’s available:</a:t>
            </a:r>
          </a:p>
          <a:p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Key QI indicators and audit measures (with more being added all the time)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Focus on Case Ascertainment &amp; assisting with Data entry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Allows for data to be easily viewed and interpreted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Provides real-time feedback of local data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Comparison to National average</a:t>
            </a:r>
          </a:p>
          <a:p>
            <a:pPr marL="285750" indent="-285750">
              <a:buFontTx/>
              <a:buChar char="-"/>
            </a:pPr>
            <a:endParaRPr lang="en-GB" sz="1200" dirty="0"/>
          </a:p>
          <a:p>
            <a:pPr marL="285750" indent="-285750">
              <a:buFontTx/>
              <a:buChar char="-"/>
            </a:pPr>
            <a:r>
              <a:rPr lang="en-GB" sz="1200" dirty="0"/>
              <a:t>Export own data</a:t>
            </a:r>
          </a:p>
        </p:txBody>
      </p:sp>
      <p:pic>
        <p:nvPicPr>
          <p:cNvPr id="10242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4005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75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75" y="1276702"/>
            <a:ext cx="3437360" cy="23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999" y="435028"/>
            <a:ext cx="269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Comparison to National average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63" y="2474750"/>
            <a:ext cx="2742109" cy="185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735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Case Ascertainment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0" y="1081359"/>
            <a:ext cx="2809208" cy="200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386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10" y="1092451"/>
            <a:ext cx="5078740" cy="229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8930" y="169364"/>
            <a:ext cx="268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Custom Fields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519" y="807314"/>
            <a:ext cx="303231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Hospitals using custom fields:</a:t>
            </a:r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100" dirty="0"/>
              <a:t>Royal Preston Hospital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The Royal Bournemouth Hospital</a:t>
            </a:r>
          </a:p>
          <a:p>
            <a:pPr marL="285750" indent="-285750">
              <a:buFontTx/>
              <a:buChar char="-"/>
            </a:pPr>
            <a:r>
              <a:rPr lang="en-GB" sz="1100" dirty="0" err="1"/>
              <a:t>Ysbyty</a:t>
            </a:r>
            <a:r>
              <a:rPr lang="en-GB" sz="1100" dirty="0"/>
              <a:t> Gwynedd Hospital</a:t>
            </a:r>
          </a:p>
          <a:p>
            <a:pPr marL="285750" indent="-285750">
              <a:buFontTx/>
              <a:buChar char="-"/>
            </a:pPr>
            <a:r>
              <a:rPr lang="en-GB" sz="1100" dirty="0" err="1"/>
              <a:t>Glan</a:t>
            </a:r>
            <a:r>
              <a:rPr lang="en-GB" sz="1100" dirty="0"/>
              <a:t> Clwyd General Hospital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Wrexham </a:t>
            </a:r>
            <a:r>
              <a:rPr lang="en-GB" sz="1100" dirty="0" err="1"/>
              <a:t>Maelor</a:t>
            </a:r>
            <a:r>
              <a:rPr lang="en-GB" sz="1100" dirty="0"/>
              <a:t> Hospital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Medway Maritime Hospital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The Queen Elizabeth Hospital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Bedford Hospital</a:t>
            </a:r>
          </a:p>
          <a:p>
            <a:pPr marL="285750" indent="-285750">
              <a:buFontTx/>
              <a:buChar char="-"/>
            </a:pPr>
            <a:r>
              <a:rPr lang="en-GB" sz="1100" dirty="0"/>
              <a:t>Royal Victoria Hospital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518" y="2973210"/>
            <a:ext cx="31331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Studies / Research using custom fields at local hospitals:</a:t>
            </a:r>
          </a:p>
          <a:p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Adoption of Lung Protective Ventilations Strategies in Patients Undergoing Emergency Laparotomy (ALPINE)</a:t>
            </a:r>
          </a:p>
          <a:p>
            <a:pPr marL="171450" indent="-171450">
              <a:buFontTx/>
              <a:buChar char="-"/>
            </a:pPr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Emergency Laparotomy Collaborative (ELC)</a:t>
            </a:r>
          </a:p>
        </p:txBody>
      </p:sp>
      <p:pic>
        <p:nvPicPr>
          <p:cNvPr id="8194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0" y="4417646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5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67" y="1456705"/>
            <a:ext cx="4087315" cy="27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" y="1456705"/>
            <a:ext cx="3738282" cy="270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5042" y="35236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Custom Fields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671" y="914400"/>
            <a:ext cx="2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0167" y="914400"/>
            <a:ext cx="203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</a:t>
            </a:r>
          </a:p>
        </p:txBody>
      </p:sp>
      <p:pic>
        <p:nvPicPr>
          <p:cNvPr id="7170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39102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38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6093"/>
            <a:ext cx="279191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6093"/>
            <a:ext cx="2704021" cy="192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06093"/>
            <a:ext cx="2664296" cy="191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7777" y="381128"/>
            <a:ext cx="601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 completion &amp; Submitting (Locking) Cases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363" y="336406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Simple – colour coded for easy to see progress for individual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91762" y="339998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Once complete case goes green allowing it to be locked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336406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 checking that data is ready to be submitted</a:t>
            </a:r>
          </a:p>
        </p:txBody>
      </p:sp>
      <p:pic>
        <p:nvPicPr>
          <p:cNvPr id="12290" name="Picture 2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1" y="44100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7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9175" y="171584"/>
            <a:ext cx="688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Engaging results area with specific permissions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016" y="648626"/>
            <a:ext cx="470983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Clinicians, commissioners, researchers, SCN’s, local authorities and more NHS groups can access results on the </a:t>
            </a:r>
            <a:r>
              <a:rPr lang="en-GB" sz="1600" u="sng" dirty="0" err="1"/>
              <a:t>webtool</a:t>
            </a:r>
            <a:endParaRPr lang="en-GB" sz="1600" u="sng" dirty="0"/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400" dirty="0"/>
              <a:t>Accessing for any time period results is intuitive, and requires only a couple of clicks on a mouse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Permissions can be set against different user types so they can access only specific reports at defined time periods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This means that latest results can be disseminated in stages – teams ,to clinical networks, to wider NHS professionals, to public domain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Clinical teams therefore have the opportunity to review and discuss their own results before they are made more widely available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41" y="724826"/>
            <a:ext cx="311253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438599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5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7777" y="181073"/>
            <a:ext cx="601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Export function on SSNAP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13" y="1030238"/>
            <a:ext cx="4308574" cy="316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517" y="620209"/>
            <a:ext cx="39002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Ability to export locked records on SSNAP at any time for local reporting</a:t>
            </a:r>
          </a:p>
          <a:p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400" dirty="0"/>
              <a:t>For local analysis and quality improvement work  between official SSNAP reporting periods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Specific sections of the dataset can be selected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Set custom date ranges for weekly/monthly analysis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Custom fields can be exported to and analysed for quality improvement projects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Allows teams to find out where immediate improvements are required in key areas of care</a:t>
            </a:r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  <a:p>
            <a:pPr marL="285750" indent="-285750">
              <a:buFontTx/>
              <a:buChar char="-"/>
            </a:pPr>
            <a:endParaRPr lang="en-GB" sz="1100" dirty="0"/>
          </a:p>
        </p:txBody>
      </p:sp>
      <p:pic>
        <p:nvPicPr>
          <p:cNvPr id="2051" name="Picture 3" descr="N:\Projects\Stroke\Stroke Programme Team\Templates and Resources\Logos\RC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49" y="4400550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368298"/>
      </p:ext>
    </p:extLst>
  </p:cSld>
  <p:clrMapOvr>
    <a:masterClrMapping/>
  </p:clrMapOvr>
</p:sld>
</file>

<file path=ppt/theme/theme1.xml><?xml version="1.0" encoding="utf-8"?>
<a:theme xmlns:a="http://schemas.openxmlformats.org/drawingml/2006/main" name="RCoA PowerPointTemplate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RCoA PowerPointTemplate</Template>
  <TotalTime>456</TotalTime>
  <Words>1352</Words>
  <Application>Microsoft Office PowerPoint</Application>
  <PresentationFormat>On-screen Show (16:9)</PresentationFormat>
  <Paragraphs>166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RCoA PowerPointTemplate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Jose Lourtie</dc:creator>
  <cp:lastModifiedBy>Mike Lewis</cp:lastModifiedBy>
  <cp:revision>22</cp:revision>
  <dcterms:created xsi:type="dcterms:W3CDTF">2016-09-21T09:22:00Z</dcterms:created>
  <dcterms:modified xsi:type="dcterms:W3CDTF">2018-04-27T10:41:00Z</dcterms:modified>
</cp:coreProperties>
</file>