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7.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8.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notesSlides/notesSlide9.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4.xml" ContentType="application/vnd.openxmlformats-officedocument.drawingml.chart+xml"/>
  <Override PartName="/ppt/notesSlides/notesSlide13.xml" ContentType="application/vnd.openxmlformats-officedocument.presentationml.notesSlide+xml"/>
  <Override PartName="/ppt/charts/chart25.xml" ContentType="application/vnd.openxmlformats-officedocument.drawingml.chart+xml"/>
  <Override PartName="/ppt/notesSlides/notesSlide14.xml" ContentType="application/vnd.openxmlformats-officedocument.presentationml.notesSlide+xml"/>
  <Override PartName="/ppt/charts/chart26.xml" ContentType="application/vnd.openxmlformats-officedocument.drawingml.chart+xml"/>
  <Override PartName="/ppt/notesSlides/notesSlide15.xml" ContentType="application/vnd.openxmlformats-officedocument.presentationml.notesSlide+xml"/>
  <Override PartName="/ppt/charts/chart27.xml" ContentType="application/vnd.openxmlformats-officedocument.drawingml.chart+xml"/>
  <Override PartName="/ppt/notesSlides/notesSlide16.xml" ContentType="application/vnd.openxmlformats-officedocument.presentationml.notesSlide+xml"/>
  <Override PartName="/ppt/charts/chart28.xml" ContentType="application/vnd.openxmlformats-officedocument.drawingml.chart+xml"/>
  <Override PartName="/ppt/notesSlides/notesSlide17.xml" ContentType="application/vnd.openxmlformats-officedocument.presentationml.notesSlide+xml"/>
  <Override PartName="/ppt/charts/chart29.xml" ContentType="application/vnd.openxmlformats-officedocument.drawingml.chart+xml"/>
  <Override PartName="/ppt/notesSlides/notesSlide18.xml" ContentType="application/vnd.openxmlformats-officedocument.presentationml.notesSlide+xml"/>
  <Override PartName="/ppt/charts/chart30.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1.xml" ContentType="application/vnd.openxmlformats-officedocument.drawingml.chart+xml"/>
  <Override PartName="/ppt/notesSlides/notesSlide23.xml" ContentType="application/vnd.openxmlformats-officedocument.presentationml.notesSlide+xml"/>
  <Override PartName="/ppt/charts/chart32.xml" ContentType="application/vnd.openxmlformats-officedocument.drawingml.chart+xml"/>
  <Override PartName="/ppt/notesSlides/notesSlide24.xml" ContentType="application/vnd.openxmlformats-officedocument.presentationml.notesSlide+xml"/>
  <Override PartName="/ppt/charts/chart33.xml" ContentType="application/vnd.openxmlformats-officedocument.drawingml.chart+xml"/>
  <Override PartName="/ppt/notesSlides/notesSlide25.xml" ContentType="application/vnd.openxmlformats-officedocument.presentationml.notesSlide+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notesSlides/notesSlide26.xml" ContentType="application/vnd.openxmlformats-officedocument.presentationml.notesSlide+xml"/>
  <Override PartName="/ppt/charts/chart38.xml" ContentType="application/vnd.openxmlformats-officedocument.drawingml.chart+xml"/>
  <Override PartName="/ppt/notesSlides/notesSlide27.xml" ContentType="application/vnd.openxmlformats-officedocument.presentationml.notesSlide+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42.xml" ContentType="application/vnd.openxmlformats-officedocument.drawingml.chart+xml"/>
  <Override PartName="/ppt/charts/chart4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3"/>
  </p:notesMasterIdLst>
  <p:handoutMasterIdLst>
    <p:handoutMasterId r:id="rId64"/>
  </p:handoutMasterIdLst>
  <p:sldIdLst>
    <p:sldId id="291" r:id="rId5"/>
    <p:sldId id="503" r:id="rId6"/>
    <p:sldId id="502" r:id="rId7"/>
    <p:sldId id="292" r:id="rId8"/>
    <p:sldId id="501" r:id="rId9"/>
    <p:sldId id="295" r:id="rId10"/>
    <p:sldId id="485" r:id="rId11"/>
    <p:sldId id="296" r:id="rId12"/>
    <p:sldId id="365" r:id="rId13"/>
    <p:sldId id="468" r:id="rId14"/>
    <p:sldId id="373" r:id="rId15"/>
    <p:sldId id="367" r:id="rId16"/>
    <p:sldId id="500" r:id="rId17"/>
    <p:sldId id="487" r:id="rId18"/>
    <p:sldId id="463" r:id="rId19"/>
    <p:sldId id="462" r:id="rId20"/>
    <p:sldId id="494" r:id="rId21"/>
    <p:sldId id="489" r:id="rId22"/>
    <p:sldId id="490" r:id="rId23"/>
    <p:sldId id="383" r:id="rId24"/>
    <p:sldId id="417" r:id="rId25"/>
    <p:sldId id="442" r:id="rId26"/>
    <p:sldId id="491" r:id="rId27"/>
    <p:sldId id="421" r:id="rId28"/>
    <p:sldId id="423" r:id="rId29"/>
    <p:sldId id="424" r:id="rId30"/>
    <p:sldId id="430" r:id="rId31"/>
    <p:sldId id="426" r:id="rId32"/>
    <p:sldId id="466" r:id="rId33"/>
    <p:sldId id="397" r:id="rId34"/>
    <p:sldId id="448" r:id="rId35"/>
    <p:sldId id="449" r:id="rId36"/>
    <p:sldId id="450" r:id="rId37"/>
    <p:sldId id="492" r:id="rId38"/>
    <p:sldId id="495" r:id="rId39"/>
    <p:sldId id="496" r:id="rId40"/>
    <p:sldId id="497" r:id="rId41"/>
    <p:sldId id="498" r:id="rId42"/>
    <p:sldId id="493" r:id="rId43"/>
    <p:sldId id="458" r:id="rId44"/>
    <p:sldId id="398" r:id="rId45"/>
    <p:sldId id="473" r:id="rId46"/>
    <p:sldId id="477" r:id="rId47"/>
    <p:sldId id="469" r:id="rId48"/>
    <p:sldId id="486" r:id="rId49"/>
    <p:sldId id="483" r:id="rId50"/>
    <p:sldId id="484" r:id="rId51"/>
    <p:sldId id="459" r:id="rId52"/>
    <p:sldId id="433" r:id="rId53"/>
    <p:sldId id="434" r:id="rId54"/>
    <p:sldId id="435" r:id="rId55"/>
    <p:sldId id="481" r:id="rId56"/>
    <p:sldId id="444" r:id="rId57"/>
    <p:sldId id="399" r:id="rId58"/>
    <p:sldId id="400" r:id="rId59"/>
    <p:sldId id="401" r:id="rId60"/>
    <p:sldId id="358" r:id="rId61"/>
    <p:sldId id="363" r:id="rId62"/>
  </p:sldIdLst>
  <p:sldSz cx="9144000" cy="6858000" type="screen4x3"/>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0ECDBD7-4E1F-496D-B6F2-54A702A40D24}">
          <p14:sldIdLst>
            <p14:sldId id="291"/>
            <p14:sldId id="503"/>
            <p14:sldId id="502"/>
            <p14:sldId id="292"/>
            <p14:sldId id="501"/>
            <p14:sldId id="295"/>
            <p14:sldId id="485"/>
            <p14:sldId id="296"/>
            <p14:sldId id="365"/>
            <p14:sldId id="468"/>
            <p14:sldId id="373"/>
            <p14:sldId id="367"/>
            <p14:sldId id="500"/>
            <p14:sldId id="487"/>
            <p14:sldId id="463"/>
            <p14:sldId id="462"/>
            <p14:sldId id="494"/>
            <p14:sldId id="489"/>
            <p14:sldId id="490"/>
            <p14:sldId id="383"/>
            <p14:sldId id="417"/>
            <p14:sldId id="442"/>
            <p14:sldId id="491"/>
            <p14:sldId id="421"/>
            <p14:sldId id="423"/>
            <p14:sldId id="424"/>
            <p14:sldId id="430"/>
            <p14:sldId id="426"/>
            <p14:sldId id="466"/>
            <p14:sldId id="397"/>
            <p14:sldId id="448"/>
            <p14:sldId id="449"/>
            <p14:sldId id="450"/>
            <p14:sldId id="492"/>
            <p14:sldId id="495"/>
            <p14:sldId id="496"/>
            <p14:sldId id="497"/>
            <p14:sldId id="498"/>
            <p14:sldId id="493"/>
            <p14:sldId id="458"/>
            <p14:sldId id="398"/>
            <p14:sldId id="473"/>
            <p14:sldId id="477"/>
            <p14:sldId id="469"/>
            <p14:sldId id="486"/>
            <p14:sldId id="483"/>
            <p14:sldId id="484"/>
            <p14:sldId id="459"/>
            <p14:sldId id="433"/>
            <p14:sldId id="434"/>
            <p14:sldId id="435"/>
            <p14:sldId id="481"/>
            <p14:sldId id="444"/>
            <p14:sldId id="399"/>
            <p14:sldId id="400"/>
            <p14:sldId id="401"/>
            <p14:sldId id="358"/>
            <p14:sldId id="363"/>
          </p14:sldIdLst>
        </p14:section>
        <p14:section name="Untitled Section" id="{9C5F44EC-C021-494C-9E0B-7CCC8E5B1142}">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erine Sylvester" initials="C" lastIdx="11" clrIdx="0"/>
  <p:cmAuthor id="1" name="Peter Knighton" initials="PK" lastIdx="53" clrIdx="1"/>
  <p:cmAuthor id="2" name="Bob Young" initials="" lastIdx="21" clrIdx="2"/>
  <p:cmAuthor id="3" name="Cartwright, Cher" initials="CC" lastIdx="67" clrIdx="3"/>
  <p:cmAuthor id="4" name="Anna Duggan" initials="AD" lastIdx="11" clrIdx="4"/>
  <p:cmAuthor id="5" name="Ireland, Mark" initials="MI" lastIdx="5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050"/>
    <a:srgbClr val="5EC1EA"/>
    <a:srgbClr val="005EB8"/>
    <a:srgbClr val="D0D5D6"/>
    <a:srgbClr val="FFB81C"/>
    <a:srgbClr val="003087"/>
    <a:srgbClr val="FFFFFF"/>
    <a:srgbClr val="C02050"/>
    <a:srgbClr val="E8F4F0"/>
    <a:srgbClr val="702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6" autoAdjust="0"/>
    <p:restoredTop sz="99886" autoAdjust="0"/>
  </p:normalViewPr>
  <p:slideViewPr>
    <p:cSldViewPr>
      <p:cViewPr>
        <p:scale>
          <a:sx n="80" d="100"/>
          <a:sy n="80" d="100"/>
        </p:scale>
        <p:origin x="-2670" y="-1002"/>
      </p:cViewPr>
      <p:guideLst>
        <p:guide orient="horz" pos="2160"/>
        <p:guide pos="2880"/>
      </p:guideLst>
    </p:cSldViewPr>
  </p:slideViewPr>
  <p:outlineViewPr>
    <p:cViewPr>
      <p:scale>
        <a:sx n="33" d="100"/>
        <a:sy n="33" d="100"/>
      </p:scale>
      <p:origin x="0" y="1207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3138" y="-120"/>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10.xml.rels><?xml version="1.0" encoding="UTF-8" standalone="yes"?>
<Relationships xmlns="http://schemas.openxmlformats.org/package/2006/relationships"><Relationship Id="rId1" Type="http://schemas.openxmlformats.org/officeDocument/2006/relationships/oleObject" Target="../embeddings/oleObject10.bin"/></Relationships>
</file>

<file path=ppt/charts/_rels/chart11.xml.rels><?xml version="1.0" encoding="UTF-8" standalone="yes"?>
<Relationships xmlns="http://schemas.openxmlformats.org/package/2006/relationships"><Relationship Id="rId1" Type="http://schemas.openxmlformats.org/officeDocument/2006/relationships/oleObject" Target="../embeddings/oleObject11.bin"/></Relationships>
</file>

<file path=ppt/charts/_rels/chart12.xml.rels><?xml version="1.0" encoding="UTF-8" standalone="yes"?>
<Relationships xmlns="http://schemas.openxmlformats.org/package/2006/relationships"><Relationship Id="rId1" Type="http://schemas.openxmlformats.org/officeDocument/2006/relationships/oleObject" Target="../embeddings/oleObject12.bin"/></Relationships>
</file>

<file path=ppt/charts/_rels/chart13.xml.rels><?xml version="1.0" encoding="UTF-8" standalone="yes"?>
<Relationships xmlns="http://schemas.openxmlformats.org/package/2006/relationships"><Relationship Id="rId1" Type="http://schemas.openxmlformats.org/officeDocument/2006/relationships/oleObject" Target="../embeddings/oleObject13.bin"/></Relationships>
</file>

<file path=ppt/charts/_rels/chart14.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embeddings/oleObject14.bin"/></Relationships>
</file>

<file path=ppt/charts/_rels/chart16.xml.rels><?xml version="1.0" encoding="UTF-8" standalone="yes"?>
<Relationships xmlns="http://schemas.openxmlformats.org/package/2006/relationships"><Relationship Id="rId1" Type="http://schemas.openxmlformats.org/officeDocument/2006/relationships/oleObject" Target="../embeddings/oleObject15.bin"/></Relationships>
</file>

<file path=ppt/charts/_rels/chart17.xml.rels><?xml version="1.0" encoding="UTF-8" standalone="yes"?>
<Relationships xmlns="http://schemas.openxmlformats.org/package/2006/relationships"><Relationship Id="rId1" Type="http://schemas.openxmlformats.org/officeDocument/2006/relationships/oleObject" Target="../embeddings/oleObject16.bin"/></Relationships>
</file>

<file path=ppt/charts/_rels/chart18.xml.rels><?xml version="1.0" encoding="UTF-8" standalone="yes"?>
<Relationships xmlns="http://schemas.openxmlformats.org/package/2006/relationships"><Relationship Id="rId1" Type="http://schemas.openxmlformats.org/officeDocument/2006/relationships/oleObject" Target="../embeddings/oleObject17.bin"/></Relationships>
</file>

<file path=ppt/charts/_rels/chart19.xml.rels><?xml version="1.0" encoding="UTF-8" standalone="yes"?>
<Relationships xmlns="http://schemas.openxmlformats.org/package/2006/relationships"><Relationship Id="rId1" Type="http://schemas.openxmlformats.org/officeDocument/2006/relationships/oleObject" Target="../embeddings/oleObject18.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20.xml.rels><?xml version="1.0" encoding="UTF-8" standalone="yes"?>
<Relationships xmlns="http://schemas.openxmlformats.org/package/2006/relationships"><Relationship Id="rId1" Type="http://schemas.openxmlformats.org/officeDocument/2006/relationships/oleObject" Target="../embeddings/oleObject19.bin"/></Relationships>
</file>

<file path=ppt/charts/_rels/chart21.xml.rels><?xml version="1.0" encoding="UTF-8" standalone="yes"?>
<Relationships xmlns="http://schemas.openxmlformats.org/package/2006/relationships"><Relationship Id="rId1" Type="http://schemas.openxmlformats.org/officeDocument/2006/relationships/oleObject" Target="../embeddings/oleObject20.bin"/></Relationships>
</file>

<file path=ppt/charts/_rels/chart22.xml.rels><?xml version="1.0" encoding="UTF-8" standalone="yes"?>
<Relationships xmlns="http://schemas.openxmlformats.org/package/2006/relationships"><Relationship Id="rId1" Type="http://schemas.openxmlformats.org/officeDocument/2006/relationships/oleObject" Target="../embeddings/oleObject21.bin"/></Relationships>
</file>

<file path=ppt/charts/_rels/chart23.xml.rels><?xml version="1.0" encoding="UTF-8" standalone="yes"?>
<Relationships xmlns="http://schemas.openxmlformats.org/package/2006/relationships"><Relationship Id="rId1" Type="http://schemas.openxmlformats.org/officeDocument/2006/relationships/oleObject" Target="../embeddings/oleObject22.bin"/></Relationships>
</file>

<file path=ppt/charts/_rels/chart24.xml.rels><?xml version="1.0" encoding="UTF-8" standalone="yes"?>
<Relationships xmlns="http://schemas.openxmlformats.org/package/2006/relationships"><Relationship Id="rId1" Type="http://schemas.openxmlformats.org/officeDocument/2006/relationships/oleObject" Target="../embeddings/oleObject23.bin"/></Relationships>
</file>

<file path=ppt/charts/_rels/chart25.xml.rels><?xml version="1.0" encoding="UTF-8" standalone="yes"?>
<Relationships xmlns="http://schemas.openxmlformats.org/package/2006/relationships"><Relationship Id="rId1" Type="http://schemas.openxmlformats.org/officeDocument/2006/relationships/oleObject" Target="../embeddings/oleObject24.bin"/></Relationships>
</file>

<file path=ppt/charts/_rels/chart26.xml.rels><?xml version="1.0" encoding="UTF-8" standalone="yes"?>
<Relationships xmlns="http://schemas.openxmlformats.org/package/2006/relationships"><Relationship Id="rId1" Type="http://schemas.openxmlformats.org/officeDocument/2006/relationships/oleObject" Target="../embeddings/oleObject25.bin"/></Relationships>
</file>

<file path=ppt/charts/_rels/chart27.xml.rels><?xml version="1.0" encoding="UTF-8" standalone="yes"?>
<Relationships xmlns="http://schemas.openxmlformats.org/package/2006/relationships"><Relationship Id="rId1" Type="http://schemas.openxmlformats.org/officeDocument/2006/relationships/oleObject" Target="../embeddings/oleObject26.bin"/></Relationships>
</file>

<file path=ppt/charts/_rels/chart28.xml.rels><?xml version="1.0" encoding="UTF-8" standalone="yes"?>
<Relationships xmlns="http://schemas.openxmlformats.org/package/2006/relationships"><Relationship Id="rId1" Type="http://schemas.openxmlformats.org/officeDocument/2006/relationships/oleObject" Target="../embeddings/oleObject27.bin"/></Relationships>
</file>

<file path=ppt/charts/_rels/chart29.xml.rels><?xml version="1.0" encoding="UTF-8" standalone="yes"?>
<Relationships xmlns="http://schemas.openxmlformats.org/package/2006/relationships"><Relationship Id="rId1" Type="http://schemas.openxmlformats.org/officeDocument/2006/relationships/oleObject" Target="../embeddings/oleObject28.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30.xml.rels><?xml version="1.0" encoding="UTF-8" standalone="yes"?>
<Relationships xmlns="http://schemas.openxmlformats.org/package/2006/relationships"><Relationship Id="rId1" Type="http://schemas.openxmlformats.org/officeDocument/2006/relationships/oleObject" Target="../embeddings/oleObject29.bin"/></Relationships>
</file>

<file path=ppt/charts/_rels/chart31.xml.rels><?xml version="1.0" encoding="UTF-8" standalone="yes"?>
<Relationships xmlns="http://schemas.openxmlformats.org/package/2006/relationships"><Relationship Id="rId1" Type="http://schemas.openxmlformats.org/officeDocument/2006/relationships/oleObject" Target="../embeddings/oleObject30.bin"/></Relationships>
</file>

<file path=ppt/charts/_rels/chart32.xml.rels><?xml version="1.0" encoding="UTF-8" standalone="yes"?>
<Relationships xmlns="http://schemas.openxmlformats.org/package/2006/relationships"><Relationship Id="rId1" Type="http://schemas.openxmlformats.org/officeDocument/2006/relationships/oleObject" Target="../embeddings/oleObject31.bin"/></Relationships>
</file>

<file path=ppt/charts/_rels/chart33.xml.rels><?xml version="1.0" encoding="UTF-8" standalone="yes"?>
<Relationships xmlns="http://schemas.openxmlformats.org/package/2006/relationships"><Relationship Id="rId1" Type="http://schemas.openxmlformats.org/officeDocument/2006/relationships/oleObject" Target="../embeddings/oleObject32.bin"/></Relationships>
</file>

<file path=ppt/charts/_rels/chart34.xml.rels><?xml version="1.0" encoding="UTF-8" standalone="yes"?>
<Relationships xmlns="http://schemas.openxmlformats.org/package/2006/relationships"><Relationship Id="rId1" Type="http://schemas.openxmlformats.org/officeDocument/2006/relationships/oleObject" Target="../embeddings/oleObject33.bin"/></Relationships>
</file>

<file path=ppt/charts/_rels/chart35.xml.rels><?xml version="1.0" encoding="UTF-8" standalone="yes"?>
<Relationships xmlns="http://schemas.openxmlformats.org/package/2006/relationships"><Relationship Id="rId1" Type="http://schemas.openxmlformats.org/officeDocument/2006/relationships/oleObject" Target="../embeddings/oleObject34.bin"/></Relationships>
</file>

<file path=ppt/charts/_rels/chart36.xml.rels><?xml version="1.0" encoding="UTF-8" standalone="yes"?>
<Relationships xmlns="http://schemas.openxmlformats.org/package/2006/relationships"><Relationship Id="rId1" Type="http://schemas.openxmlformats.org/officeDocument/2006/relationships/oleObject" Target="../embeddings/oleObject35.bin"/></Relationships>
</file>

<file path=ppt/charts/_rels/chart37.xml.rels><?xml version="1.0" encoding="UTF-8" standalone="yes"?>
<Relationships xmlns="http://schemas.openxmlformats.org/package/2006/relationships"><Relationship Id="rId1" Type="http://schemas.openxmlformats.org/officeDocument/2006/relationships/oleObject" Target="../embeddings/oleObject36.bin"/></Relationships>
</file>

<file path=ppt/charts/_rels/chart38.xml.rels><?xml version="1.0" encoding="UTF-8" standalone="yes"?>
<Relationships xmlns="http://schemas.openxmlformats.org/package/2006/relationships"><Relationship Id="rId1" Type="http://schemas.openxmlformats.org/officeDocument/2006/relationships/oleObject" Target="../embeddings/oleObject37.bin"/></Relationships>
</file>

<file path=ppt/charts/_rels/chart39.xml.rels><?xml version="1.0" encoding="UTF-8" standalone="yes"?>
<Relationships xmlns="http://schemas.openxmlformats.org/package/2006/relationships"><Relationship Id="rId1" Type="http://schemas.openxmlformats.org/officeDocument/2006/relationships/oleObject" Target="../embeddings/oleObject38.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40.xml.rels><?xml version="1.0" encoding="UTF-8" standalone="yes"?>
<Relationships xmlns="http://schemas.openxmlformats.org/package/2006/relationships"><Relationship Id="rId1" Type="http://schemas.openxmlformats.org/officeDocument/2006/relationships/oleObject" Target="../embeddings/oleObject39.bin"/></Relationships>
</file>

<file path=ppt/charts/_rels/chart41.xml.rels><?xml version="1.0" encoding="UTF-8" standalone="yes"?>
<Relationships xmlns="http://schemas.openxmlformats.org/package/2006/relationships"><Relationship Id="rId1" Type="http://schemas.openxmlformats.org/officeDocument/2006/relationships/oleObject" Target="../embeddings/oleObject40.bin"/></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3.xml.rels><?xml version="1.0" encoding="UTF-8" standalone="yes"?>
<Relationships xmlns="http://schemas.openxmlformats.org/package/2006/relationships"><Relationship Id="rId1" Type="http://schemas.openxmlformats.org/officeDocument/2006/relationships/oleObject" Target="../embeddings/oleObject41.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5.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6.bin"/></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7.bin"/></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8.bin"/></Relationships>
</file>

<file path=ppt/charts/_rels/chart9.xml.rels><?xml version="1.0" encoding="UTF-8" standalone="yes"?>
<Relationships xmlns="http://schemas.openxmlformats.org/package/2006/relationships"><Relationship Id="rId1" Type="http://schemas.openxmlformats.org/officeDocument/2006/relationships/oleObject" Target="../embeddings/oleObject9.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invertIfNegative val="0"/>
          <c:cat>
            <c:numRef>
              <c:f>'[Chart in Microsoft PowerPoint]By Age'!$A$3:$A$15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Age'!$B$3:$B$15</c:f>
              <c:numCache>
                <c:formatCode>#,##0</c:formatCode>
                <c:ptCount val="13"/>
                <c:pt idx="0">
                  <c:v>584</c:v>
                </c:pt>
                <c:pt idx="1">
                  <c:v>705</c:v>
                </c:pt>
                <c:pt idx="2">
                  <c:v>840</c:v>
                </c:pt>
                <c:pt idx="3">
                  <c:v>1320</c:v>
                </c:pt>
                <c:pt idx="4">
                  <c:v>2163</c:v>
                </c:pt>
                <c:pt idx="5">
                  <c:v>3452</c:v>
                </c:pt>
                <c:pt idx="6">
                  <c:v>3530</c:v>
                </c:pt>
                <c:pt idx="7">
                  <c:v>2554</c:v>
                </c:pt>
                <c:pt idx="8">
                  <c:v>917</c:v>
                </c:pt>
                <c:pt idx="9">
                  <c:v>314</c:v>
                </c:pt>
                <c:pt idx="10">
                  <c:v>165</c:v>
                </c:pt>
                <c:pt idx="11">
                  <c:v>123</c:v>
                </c:pt>
                <c:pt idx="12">
                  <c:v>63</c:v>
                </c:pt>
              </c:numCache>
            </c:numRef>
          </c:val>
        </c:ser>
        <c:dLbls>
          <c:showLegendKey val="0"/>
          <c:showVal val="0"/>
          <c:showCatName val="0"/>
          <c:showSerName val="0"/>
          <c:showPercent val="0"/>
          <c:showBubbleSize val="0"/>
        </c:dLbls>
        <c:gapWidth val="150"/>
        <c:axId val="32791936"/>
        <c:axId val="32818304"/>
      </c:barChart>
      <c:catAx>
        <c:axId val="32791936"/>
        <c:scaling>
          <c:orientation val="minMax"/>
        </c:scaling>
        <c:delete val="0"/>
        <c:axPos val="b"/>
        <c:numFmt formatCode="General" sourceLinked="1"/>
        <c:majorTickMark val="out"/>
        <c:minorTickMark val="none"/>
        <c:tickLblPos val="nextTo"/>
        <c:crossAx val="32818304"/>
        <c:crosses val="autoZero"/>
        <c:auto val="1"/>
        <c:lblAlgn val="ctr"/>
        <c:lblOffset val="100"/>
        <c:noMultiLvlLbl val="0"/>
      </c:catAx>
      <c:valAx>
        <c:axId val="32818304"/>
        <c:scaling>
          <c:orientation val="minMax"/>
        </c:scaling>
        <c:delete val="0"/>
        <c:axPos val="l"/>
        <c:majorGridlines/>
        <c:numFmt formatCode="#,##0" sourceLinked="1"/>
        <c:majorTickMark val="out"/>
        <c:minorTickMark val="none"/>
        <c:tickLblPos val="nextTo"/>
        <c:crossAx val="32791936"/>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400" dirty="0" smtClean="0"/>
              <a:t>Post-Transition</a:t>
            </a:r>
            <a:endParaRPr lang="en-GB" sz="1400" dirty="0"/>
          </a:p>
        </c:rich>
      </c:tx>
      <c:layout>
        <c:manualLayout>
          <c:xMode val="edge"/>
          <c:yMode val="edge"/>
          <c:x val="0.81751626457757565"/>
          <c:y val="0.17744015137301553"/>
        </c:manualLayout>
      </c:layout>
      <c:overlay val="1"/>
    </c:title>
    <c:autoTitleDeleted val="0"/>
    <c:plotArea>
      <c:layout>
        <c:manualLayout>
          <c:layoutTarget val="inner"/>
          <c:xMode val="edge"/>
          <c:yMode val="edge"/>
          <c:x val="6.4785598512716508E-2"/>
          <c:y val="6.9708630896541807E-2"/>
          <c:w val="0.70929680145825635"/>
          <c:h val="0.67095330669402453"/>
        </c:manualLayout>
      </c:layout>
      <c:barChart>
        <c:barDir val="col"/>
        <c:grouping val="clustered"/>
        <c:varyColors val="0"/>
        <c:ser>
          <c:idx val="0"/>
          <c:order val="0"/>
          <c:spPr>
            <a:solidFill>
              <a:schemeClr val="bg1">
                <a:lumMod val="50000"/>
              </a:schemeClr>
            </a:solidFill>
          </c:spPr>
          <c:invertIfNegative val="0"/>
          <c:cat>
            <c:multiLvlStrRef>
              <c:f>'[Chart in Microsoft PowerPoint]IMD Graph'!$B$2:$C$31</c:f>
              <c:multiLvlStrCache>
                <c:ptCount val="30"/>
                <c:lvl>
                  <c:pt idx="0">
                    <c:v>1</c:v>
                  </c:pt>
                  <c:pt idx="1">
                    <c:v>2</c:v>
                  </c:pt>
                  <c:pt idx="2">
                    <c:v>3</c:v>
                  </c:pt>
                  <c:pt idx="3">
                    <c:v>4</c:v>
                  </c:pt>
                  <c:pt idx="4">
                    <c:v>5</c:v>
                  </c:pt>
                  <c:pt idx="5">
                    <c:v>1</c:v>
                  </c:pt>
                  <c:pt idx="6">
                    <c:v>2</c:v>
                  </c:pt>
                  <c:pt idx="7">
                    <c:v>3</c:v>
                  </c:pt>
                  <c:pt idx="8">
                    <c:v>4</c:v>
                  </c:pt>
                  <c:pt idx="9">
                    <c:v>5</c:v>
                  </c:pt>
                  <c:pt idx="10">
                    <c:v>1</c:v>
                  </c:pt>
                  <c:pt idx="11">
                    <c:v>2</c:v>
                  </c:pt>
                  <c:pt idx="12">
                    <c:v>3</c:v>
                  </c:pt>
                  <c:pt idx="13">
                    <c:v>4</c:v>
                  </c:pt>
                  <c:pt idx="14">
                    <c:v>5</c:v>
                  </c:pt>
                  <c:pt idx="15">
                    <c:v>1</c:v>
                  </c:pt>
                  <c:pt idx="16">
                    <c:v>2</c:v>
                  </c:pt>
                  <c:pt idx="17">
                    <c:v>3</c:v>
                  </c:pt>
                  <c:pt idx="18">
                    <c:v>4</c:v>
                  </c:pt>
                  <c:pt idx="19">
                    <c:v>5</c:v>
                  </c:pt>
                  <c:pt idx="20">
                    <c:v>1</c:v>
                  </c:pt>
                  <c:pt idx="21">
                    <c:v>2</c:v>
                  </c:pt>
                  <c:pt idx="22">
                    <c:v>3</c:v>
                  </c:pt>
                  <c:pt idx="23">
                    <c:v>4</c:v>
                  </c:pt>
                  <c:pt idx="24">
                    <c:v>5</c:v>
                  </c:pt>
                  <c:pt idx="25">
                    <c:v>1</c:v>
                  </c:pt>
                  <c:pt idx="26">
                    <c:v>2</c:v>
                  </c:pt>
                  <c:pt idx="27">
                    <c:v>3</c:v>
                  </c:pt>
                  <c:pt idx="28">
                    <c:v>4</c:v>
                  </c:pt>
                  <c:pt idx="29">
                    <c:v>5</c:v>
                  </c:pt>
                </c:lvl>
                <c:lvl>
                  <c:pt idx="0">
                    <c:v>HbA1c</c:v>
                  </c:pt>
                  <c:pt idx="5">
                    <c:v>Blood Pressure</c:v>
                  </c:pt>
                  <c:pt idx="10">
                    <c:v>Cholesterol</c:v>
                  </c:pt>
                  <c:pt idx="15">
                    <c:v>Kidney</c:v>
                  </c:pt>
                  <c:pt idx="20">
                    <c:v>Foot</c:v>
                  </c:pt>
                  <c:pt idx="25">
                    <c:v>Retinopothy</c:v>
                  </c:pt>
                </c:lvl>
              </c:multiLvlStrCache>
            </c:multiLvlStrRef>
          </c:cat>
          <c:val>
            <c:numRef>
              <c:f>'[Chart in Microsoft PowerPoint]IMD Graph'!$E$2:$E$31</c:f>
              <c:numCache>
                <c:formatCode>0%</c:formatCode>
                <c:ptCount val="30"/>
                <c:pt idx="0">
                  <c:v>0.68356474007103651</c:v>
                </c:pt>
                <c:pt idx="1">
                  <c:v>0.68665120900960586</c:v>
                </c:pt>
                <c:pt idx="2">
                  <c:v>0.71193548387096772</c:v>
                </c:pt>
                <c:pt idx="3">
                  <c:v>0.72174191482548833</c:v>
                </c:pt>
                <c:pt idx="4">
                  <c:v>0.71708413615928068</c:v>
                </c:pt>
                <c:pt idx="5">
                  <c:v>0.72198902163383916</c:v>
                </c:pt>
                <c:pt idx="6">
                  <c:v>0.72673070553163299</c:v>
                </c:pt>
                <c:pt idx="7">
                  <c:v>0.73451612903225805</c:v>
                </c:pt>
                <c:pt idx="8">
                  <c:v>0.72942683317323087</c:v>
                </c:pt>
                <c:pt idx="9">
                  <c:v>0.70680796403339752</c:v>
                </c:pt>
                <c:pt idx="10">
                  <c:v>0.43009363900548919</c:v>
                </c:pt>
                <c:pt idx="11">
                  <c:v>0.43789334216628023</c:v>
                </c:pt>
                <c:pt idx="12">
                  <c:v>0.43709677419354837</c:v>
                </c:pt>
                <c:pt idx="13">
                  <c:v>0.42907460774895934</c:v>
                </c:pt>
                <c:pt idx="14">
                  <c:v>0.42292870905587671</c:v>
                </c:pt>
                <c:pt idx="15">
                  <c:v>0.30836293186955116</c:v>
                </c:pt>
                <c:pt idx="16">
                  <c:v>0.30672408082146407</c:v>
                </c:pt>
                <c:pt idx="17">
                  <c:v>0.32580645161290323</c:v>
                </c:pt>
                <c:pt idx="18">
                  <c:v>0.31924431636247197</c:v>
                </c:pt>
                <c:pt idx="19">
                  <c:v>0.31856133590237634</c:v>
                </c:pt>
                <c:pt idx="20">
                  <c:v>0.42880206651598318</c:v>
                </c:pt>
                <c:pt idx="21">
                  <c:v>0.43226233852268964</c:v>
                </c:pt>
                <c:pt idx="22">
                  <c:v>0.42967741935483872</c:v>
                </c:pt>
                <c:pt idx="23">
                  <c:v>0.409542106948447</c:v>
                </c:pt>
                <c:pt idx="24">
                  <c:v>0.39306358381502893</c:v>
                </c:pt>
                <c:pt idx="25">
                  <c:v>0.60703907006780755</c:v>
                </c:pt>
                <c:pt idx="26">
                  <c:v>0.63299105664127198</c:v>
                </c:pt>
                <c:pt idx="27">
                  <c:v>0.68838709677419352</c:v>
                </c:pt>
                <c:pt idx="28">
                  <c:v>0.6746717899455652</c:v>
                </c:pt>
                <c:pt idx="29">
                  <c:v>0.68561335902376364</c:v>
                </c:pt>
              </c:numCache>
            </c:numRef>
          </c:val>
        </c:ser>
        <c:dLbls>
          <c:showLegendKey val="0"/>
          <c:showVal val="0"/>
          <c:showCatName val="0"/>
          <c:showSerName val="0"/>
          <c:showPercent val="0"/>
          <c:showBubbleSize val="0"/>
        </c:dLbls>
        <c:gapWidth val="150"/>
        <c:axId val="120532992"/>
        <c:axId val="120534528"/>
      </c:barChart>
      <c:catAx>
        <c:axId val="120532992"/>
        <c:scaling>
          <c:orientation val="minMax"/>
        </c:scaling>
        <c:delete val="0"/>
        <c:axPos val="b"/>
        <c:majorTickMark val="out"/>
        <c:minorTickMark val="none"/>
        <c:tickLblPos val="nextTo"/>
        <c:crossAx val="120534528"/>
        <c:crosses val="autoZero"/>
        <c:auto val="1"/>
        <c:lblAlgn val="ctr"/>
        <c:lblOffset val="100"/>
        <c:noMultiLvlLbl val="0"/>
      </c:catAx>
      <c:valAx>
        <c:axId val="120534528"/>
        <c:scaling>
          <c:orientation val="minMax"/>
          <c:max val="1"/>
        </c:scaling>
        <c:delete val="0"/>
        <c:axPos val="l"/>
        <c:majorGridlines/>
        <c:numFmt formatCode="0%" sourceLinked="1"/>
        <c:majorTickMark val="out"/>
        <c:minorTickMark val="none"/>
        <c:tickLblPos val="nextTo"/>
        <c:crossAx val="120532992"/>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400" dirty="0" smtClean="0"/>
              <a:t>Pre-Transition</a:t>
            </a:r>
            <a:endParaRPr lang="en-GB" sz="1400" dirty="0"/>
          </a:p>
        </c:rich>
      </c:tx>
      <c:layout>
        <c:manualLayout>
          <c:xMode val="edge"/>
          <c:yMode val="edge"/>
          <c:x val="0.8445505100363554"/>
          <c:y val="0.38834683307941675"/>
        </c:manualLayout>
      </c:layout>
      <c:overlay val="0"/>
    </c:title>
    <c:autoTitleDeleted val="0"/>
    <c:plotArea>
      <c:layout>
        <c:manualLayout>
          <c:layoutTarget val="inner"/>
          <c:xMode val="edge"/>
          <c:yMode val="edge"/>
          <c:x val="6.2526961554457375E-2"/>
          <c:y val="0.22611807538978945"/>
          <c:w val="0.74378558864668609"/>
          <c:h val="0.66113606984521855"/>
        </c:manualLayout>
      </c:layout>
      <c:barChart>
        <c:barDir val="col"/>
        <c:grouping val="clustered"/>
        <c:varyColors val="0"/>
        <c:ser>
          <c:idx val="0"/>
          <c:order val="0"/>
          <c:tx>
            <c:strRef>
              <c:f>'[Chart in Microsoft PowerPoint]IMD Graph'!$D$1</c:f>
              <c:strCache>
                <c:ptCount val="1"/>
                <c:pt idx="0">
                  <c:v>CP - Pre</c:v>
                </c:pt>
              </c:strCache>
            </c:strRef>
          </c:tx>
          <c:invertIfNegative val="0"/>
          <c:cat>
            <c:numRef>
              <c:f>'[Chart in Microsoft PowerPoint]IMD Graph'!$C$2:$C$31</c:f>
              <c:numCache>
                <c:formatCode>General</c:formatCode>
                <c:ptCount val="30"/>
                <c:pt idx="0">
                  <c:v>1</c:v>
                </c:pt>
                <c:pt idx="1">
                  <c:v>2</c:v>
                </c:pt>
                <c:pt idx="2">
                  <c:v>3</c:v>
                </c:pt>
                <c:pt idx="3">
                  <c:v>4</c:v>
                </c:pt>
                <c:pt idx="4">
                  <c:v>5</c:v>
                </c:pt>
                <c:pt idx="5">
                  <c:v>1</c:v>
                </c:pt>
                <c:pt idx="6">
                  <c:v>2</c:v>
                </c:pt>
                <c:pt idx="7">
                  <c:v>3</c:v>
                </c:pt>
                <c:pt idx="8">
                  <c:v>4</c:v>
                </c:pt>
                <c:pt idx="9">
                  <c:v>5</c:v>
                </c:pt>
                <c:pt idx="10">
                  <c:v>1</c:v>
                </c:pt>
                <c:pt idx="11">
                  <c:v>2</c:v>
                </c:pt>
                <c:pt idx="12">
                  <c:v>3</c:v>
                </c:pt>
                <c:pt idx="13">
                  <c:v>4</c:v>
                </c:pt>
                <c:pt idx="14">
                  <c:v>5</c:v>
                </c:pt>
                <c:pt idx="15">
                  <c:v>1</c:v>
                </c:pt>
                <c:pt idx="16">
                  <c:v>2</c:v>
                </c:pt>
                <c:pt idx="17">
                  <c:v>3</c:v>
                </c:pt>
                <c:pt idx="18">
                  <c:v>4</c:v>
                </c:pt>
                <c:pt idx="19">
                  <c:v>5</c:v>
                </c:pt>
                <c:pt idx="20">
                  <c:v>1</c:v>
                </c:pt>
                <c:pt idx="21">
                  <c:v>2</c:v>
                </c:pt>
                <c:pt idx="22">
                  <c:v>3</c:v>
                </c:pt>
                <c:pt idx="23">
                  <c:v>4</c:v>
                </c:pt>
                <c:pt idx="24">
                  <c:v>5</c:v>
                </c:pt>
                <c:pt idx="25">
                  <c:v>1</c:v>
                </c:pt>
                <c:pt idx="26">
                  <c:v>2</c:v>
                </c:pt>
                <c:pt idx="27">
                  <c:v>3</c:v>
                </c:pt>
                <c:pt idx="28">
                  <c:v>4</c:v>
                </c:pt>
                <c:pt idx="29">
                  <c:v>5</c:v>
                </c:pt>
              </c:numCache>
            </c:numRef>
          </c:cat>
          <c:val>
            <c:numRef>
              <c:f>'[Chart in Microsoft PowerPoint]IMD Graph'!$D$2:$D$31</c:f>
              <c:numCache>
                <c:formatCode>0%</c:formatCode>
                <c:ptCount val="30"/>
                <c:pt idx="0">
                  <c:v>0.85308362931869552</c:v>
                </c:pt>
                <c:pt idx="1">
                  <c:v>0.84895660814839347</c:v>
                </c:pt>
                <c:pt idx="2">
                  <c:v>0.88064516129032255</c:v>
                </c:pt>
                <c:pt idx="3">
                  <c:v>0.88472622478386165</c:v>
                </c:pt>
                <c:pt idx="4">
                  <c:v>0.87251123956326271</c:v>
                </c:pt>
                <c:pt idx="5">
                  <c:v>0.55473038424281562</c:v>
                </c:pt>
                <c:pt idx="6">
                  <c:v>0.55680688969857572</c:v>
                </c:pt>
                <c:pt idx="7">
                  <c:v>0.57645161290322577</c:v>
                </c:pt>
                <c:pt idx="8">
                  <c:v>0.57957092539225108</c:v>
                </c:pt>
                <c:pt idx="9">
                  <c:v>0.58060372511239566</c:v>
                </c:pt>
                <c:pt idx="10">
                  <c:v>0.29350984824023246</c:v>
                </c:pt>
                <c:pt idx="11">
                  <c:v>0.28585624378933422</c:v>
                </c:pt>
                <c:pt idx="12">
                  <c:v>0.28580645161290325</c:v>
                </c:pt>
                <c:pt idx="13">
                  <c:v>0.28914505283381364</c:v>
                </c:pt>
                <c:pt idx="14">
                  <c:v>0.29447655748233781</c:v>
                </c:pt>
                <c:pt idx="15">
                  <c:v>0.32773651921214081</c:v>
                </c:pt>
                <c:pt idx="16">
                  <c:v>0.30573037429612454</c:v>
                </c:pt>
                <c:pt idx="17">
                  <c:v>0.31193548387096776</c:v>
                </c:pt>
                <c:pt idx="18">
                  <c:v>0.31988472622478387</c:v>
                </c:pt>
                <c:pt idx="19">
                  <c:v>0.30057803468208094</c:v>
                </c:pt>
                <c:pt idx="20">
                  <c:v>0.22882999353587588</c:v>
                </c:pt>
                <c:pt idx="21">
                  <c:v>0.23255813953488372</c:v>
                </c:pt>
                <c:pt idx="22">
                  <c:v>0.23794108125606991</c:v>
                </c:pt>
                <c:pt idx="23">
                  <c:v>0.23402889245585876</c:v>
                </c:pt>
                <c:pt idx="24">
                  <c:v>0.23291221250404923</c:v>
                </c:pt>
                <c:pt idx="25">
                  <c:v>0.28328226081035068</c:v>
                </c:pt>
                <c:pt idx="26">
                  <c:v>0.29548660084626233</c:v>
                </c:pt>
                <c:pt idx="27">
                  <c:v>0.30061141304347827</c:v>
                </c:pt>
                <c:pt idx="28">
                  <c:v>0.28818737270875766</c:v>
                </c:pt>
                <c:pt idx="29">
                  <c:v>0.28924221921515564</c:v>
                </c:pt>
              </c:numCache>
            </c:numRef>
          </c:val>
        </c:ser>
        <c:dLbls>
          <c:showLegendKey val="0"/>
          <c:showVal val="0"/>
          <c:showCatName val="0"/>
          <c:showSerName val="0"/>
          <c:showPercent val="0"/>
          <c:showBubbleSize val="0"/>
        </c:dLbls>
        <c:gapWidth val="150"/>
        <c:axId val="120460416"/>
        <c:axId val="120461952"/>
      </c:barChart>
      <c:catAx>
        <c:axId val="120460416"/>
        <c:scaling>
          <c:orientation val="minMax"/>
        </c:scaling>
        <c:delete val="1"/>
        <c:axPos val="b"/>
        <c:numFmt formatCode="General" sourceLinked="1"/>
        <c:majorTickMark val="out"/>
        <c:minorTickMark val="none"/>
        <c:tickLblPos val="nextTo"/>
        <c:crossAx val="120461952"/>
        <c:crosses val="autoZero"/>
        <c:auto val="1"/>
        <c:lblAlgn val="ctr"/>
        <c:lblOffset val="100"/>
        <c:noMultiLvlLbl val="0"/>
      </c:catAx>
      <c:valAx>
        <c:axId val="120461952"/>
        <c:scaling>
          <c:orientation val="minMax"/>
        </c:scaling>
        <c:delete val="0"/>
        <c:axPos val="l"/>
        <c:majorGridlines/>
        <c:numFmt formatCode="0%" sourceLinked="1"/>
        <c:majorTickMark val="out"/>
        <c:minorTickMark val="none"/>
        <c:tickLblPos val="nextTo"/>
        <c:crossAx val="120460416"/>
        <c:crosses val="autoZero"/>
        <c:crossBetween val="between"/>
      </c:valAx>
      <c:spPr>
        <a:solidFill>
          <a:schemeClr val="accent4">
            <a:lumMod val="20000"/>
            <a:lumOff val="80000"/>
          </a:schemeClr>
        </a:solidFill>
        <a:ln>
          <a:solidFill>
            <a:schemeClr val="tx1"/>
          </a:solidFill>
        </a:ln>
      </c:spPr>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HbA1c</a:t>
            </a:r>
            <a:endParaRPr lang="en-GB" sz="1100" dirty="0"/>
          </a:p>
        </c:rich>
      </c:tx>
      <c:layout>
        <c:manualLayout>
          <c:xMode val="edge"/>
          <c:yMode val="edge"/>
          <c:x val="0.41522475743766324"/>
          <c:y val="0"/>
        </c:manualLayout>
      </c:layout>
      <c:overlay val="0"/>
    </c:title>
    <c:autoTitleDeleted val="0"/>
    <c:plotArea>
      <c:layout>
        <c:manualLayout>
          <c:layoutTarget val="inner"/>
          <c:xMode val="edge"/>
          <c:yMode val="edge"/>
          <c:x val="0.14807446944799585"/>
          <c:y val="0.13395687516201904"/>
          <c:w val="0.83609165470522562"/>
          <c:h val="0.71668564603932894"/>
        </c:manualLayout>
      </c:layout>
      <c:lineChart>
        <c:grouping val="standard"/>
        <c:varyColors val="0"/>
        <c:ser>
          <c:idx val="0"/>
          <c:order val="0"/>
          <c:marker>
            <c:symbol val="none"/>
          </c:marker>
          <c:cat>
            <c:numRef>
              <c:f>'[Chart in Microsoft PowerPoint]By Age'!$A$3:$A$15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Age'!$F$3:$F$15</c:f>
              <c:numCache>
                <c:formatCode>0.0%</c:formatCode>
                <c:ptCount val="13"/>
                <c:pt idx="0">
                  <c:v>0.89897260273972601</c:v>
                </c:pt>
                <c:pt idx="1">
                  <c:v>0.88085106382978728</c:v>
                </c:pt>
                <c:pt idx="2">
                  <c:v>0.87738095238095237</c:v>
                </c:pt>
                <c:pt idx="3">
                  <c:v>0.89469696969696966</c:v>
                </c:pt>
                <c:pt idx="4">
                  <c:v>0.87748497457235319</c:v>
                </c:pt>
                <c:pt idx="5">
                  <c:v>0.8873117033603708</c:v>
                </c:pt>
                <c:pt idx="6">
                  <c:v>0.86572237960339948</c:v>
                </c:pt>
                <c:pt idx="7">
                  <c:v>0.86100234925606889</c:v>
                </c:pt>
                <c:pt idx="8">
                  <c:v>0.7851690294438386</c:v>
                </c:pt>
                <c:pt idx="9">
                  <c:v>0.6560509554140127</c:v>
                </c:pt>
                <c:pt idx="10">
                  <c:v>0.65454545454545454</c:v>
                </c:pt>
                <c:pt idx="11">
                  <c:v>0.64227642276422769</c:v>
                </c:pt>
                <c:pt idx="12">
                  <c:v>0.63492063492063489</c:v>
                </c:pt>
              </c:numCache>
            </c:numRef>
          </c:val>
          <c:smooth val="0"/>
        </c:ser>
        <c:ser>
          <c:idx val="1"/>
          <c:order val="1"/>
          <c:marker>
            <c:symbol val="none"/>
          </c:marker>
          <c:cat>
            <c:numRef>
              <c:f>'[Chart in Microsoft PowerPoint]By Age'!$A$3:$A$15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Age'!$J$3:$J$15</c:f>
              <c:numCache>
                <c:formatCode>0.0%</c:formatCode>
                <c:ptCount val="13"/>
                <c:pt idx="0">
                  <c:v>0.4571917808219178</c:v>
                </c:pt>
                <c:pt idx="1">
                  <c:v>0.47375886524822697</c:v>
                </c:pt>
                <c:pt idx="2">
                  <c:v>0.49523809523809526</c:v>
                </c:pt>
                <c:pt idx="3">
                  <c:v>0.56060606060606055</c:v>
                </c:pt>
                <c:pt idx="4">
                  <c:v>0.65233472029588535</c:v>
                </c:pt>
                <c:pt idx="5">
                  <c:v>0.76187717265353416</c:v>
                </c:pt>
                <c:pt idx="6">
                  <c:v>0.77337110481586402</c:v>
                </c:pt>
                <c:pt idx="7">
                  <c:v>0.80031323414252153</c:v>
                </c:pt>
                <c:pt idx="8">
                  <c:v>0.80479825517993453</c:v>
                </c:pt>
                <c:pt idx="9">
                  <c:v>0.73248407643312097</c:v>
                </c:pt>
                <c:pt idx="10">
                  <c:v>0.89090909090909087</c:v>
                </c:pt>
                <c:pt idx="11">
                  <c:v>0.85365853658536583</c:v>
                </c:pt>
                <c:pt idx="12">
                  <c:v>0.80952380952380953</c:v>
                </c:pt>
              </c:numCache>
            </c:numRef>
          </c:val>
          <c:smooth val="0"/>
        </c:ser>
        <c:dLbls>
          <c:showLegendKey val="0"/>
          <c:showVal val="0"/>
          <c:showCatName val="0"/>
          <c:showSerName val="0"/>
          <c:showPercent val="0"/>
          <c:showBubbleSize val="0"/>
        </c:dLbls>
        <c:marker val="1"/>
        <c:smooth val="0"/>
        <c:axId val="54320128"/>
        <c:axId val="56492800"/>
      </c:lineChart>
      <c:catAx>
        <c:axId val="54320128"/>
        <c:scaling>
          <c:orientation val="minMax"/>
        </c:scaling>
        <c:delete val="0"/>
        <c:axPos val="b"/>
        <c:numFmt formatCode="General" sourceLinked="1"/>
        <c:majorTickMark val="out"/>
        <c:minorTickMark val="none"/>
        <c:tickLblPos val="nextTo"/>
        <c:crossAx val="56492800"/>
        <c:crosses val="autoZero"/>
        <c:auto val="1"/>
        <c:lblAlgn val="ctr"/>
        <c:lblOffset val="100"/>
        <c:noMultiLvlLbl val="0"/>
      </c:catAx>
      <c:valAx>
        <c:axId val="56492800"/>
        <c:scaling>
          <c:orientation val="minMax"/>
        </c:scaling>
        <c:delete val="0"/>
        <c:axPos val="l"/>
        <c:majorGridlines/>
        <c:numFmt formatCode="0%" sourceLinked="0"/>
        <c:majorTickMark val="out"/>
        <c:minorTickMark val="none"/>
        <c:tickLblPos val="nextTo"/>
        <c:txPr>
          <a:bodyPr/>
          <a:lstStyle/>
          <a:p>
            <a:pPr>
              <a:defRPr baseline="0"/>
            </a:pPr>
            <a:endParaRPr lang="en-US"/>
          </a:p>
        </c:txPr>
        <c:crossAx val="54320128"/>
        <c:crosses val="autoZero"/>
        <c:crossBetween val="between"/>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Blood Pressure</a:t>
            </a:r>
            <a:endParaRPr lang="en-GB" sz="1100" dirty="0"/>
          </a:p>
        </c:rich>
      </c:tx>
      <c:layout>
        <c:manualLayout>
          <c:xMode val="edge"/>
          <c:yMode val="edge"/>
          <c:x val="0.33108364411975072"/>
          <c:y val="0"/>
        </c:manualLayout>
      </c:layout>
      <c:overlay val="0"/>
    </c:title>
    <c:autoTitleDeleted val="0"/>
    <c:plotArea>
      <c:layout>
        <c:manualLayout>
          <c:layoutTarget val="inner"/>
          <c:xMode val="edge"/>
          <c:yMode val="edge"/>
          <c:x val="0.1446699065086339"/>
          <c:y val="0.13875278225791005"/>
          <c:w val="0.830999348625728"/>
          <c:h val="0.70635733960594416"/>
        </c:manualLayout>
      </c:layout>
      <c:lineChart>
        <c:grouping val="standard"/>
        <c:varyColors val="0"/>
        <c:ser>
          <c:idx val="0"/>
          <c:order val="0"/>
          <c:marker>
            <c:symbol val="none"/>
          </c:marker>
          <c:cat>
            <c:numRef>
              <c:f>'[Chart in Microsoft PowerPoint]By Age'!$A$19:$A$31</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Age'!$F$19:$F$31</c:f>
              <c:numCache>
                <c:formatCode>0.0%</c:formatCode>
                <c:ptCount val="13"/>
                <c:pt idx="0">
                  <c:v>0.47945205479452052</c:v>
                </c:pt>
                <c:pt idx="1">
                  <c:v>0.55035460992907803</c:v>
                </c:pt>
                <c:pt idx="2">
                  <c:v>0.57380952380952377</c:v>
                </c:pt>
                <c:pt idx="3">
                  <c:v>0.5636363636363636</c:v>
                </c:pt>
                <c:pt idx="4">
                  <c:v>0.5903837263060564</c:v>
                </c:pt>
                <c:pt idx="5">
                  <c:v>0.57531865585168018</c:v>
                </c:pt>
                <c:pt idx="6">
                  <c:v>0.57365439093484416</c:v>
                </c:pt>
                <c:pt idx="7">
                  <c:v>0.56577916992952226</c:v>
                </c:pt>
                <c:pt idx="8">
                  <c:v>0.5572519083969466</c:v>
                </c:pt>
                <c:pt idx="9">
                  <c:v>0.51592356687898089</c:v>
                </c:pt>
                <c:pt idx="10">
                  <c:v>0.5636363636363636</c:v>
                </c:pt>
                <c:pt idx="11">
                  <c:v>0.51219512195121952</c:v>
                </c:pt>
                <c:pt idx="12">
                  <c:v>0.5714285714285714</c:v>
                </c:pt>
              </c:numCache>
            </c:numRef>
          </c:val>
          <c:smooth val="0"/>
        </c:ser>
        <c:ser>
          <c:idx val="1"/>
          <c:order val="1"/>
          <c:marker>
            <c:symbol val="none"/>
          </c:marker>
          <c:cat>
            <c:numRef>
              <c:f>'[Chart in Microsoft PowerPoint]By Age'!$A$19:$A$31</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Age'!$J$19:$J$31</c:f>
              <c:numCache>
                <c:formatCode>0.0%</c:formatCode>
                <c:ptCount val="13"/>
                <c:pt idx="0">
                  <c:v>0.38013698630136988</c:v>
                </c:pt>
                <c:pt idx="1">
                  <c:v>0.43404255319148938</c:v>
                </c:pt>
                <c:pt idx="2">
                  <c:v>0.48571428571428571</c:v>
                </c:pt>
                <c:pt idx="3">
                  <c:v>0.54393939393939394</c:v>
                </c:pt>
                <c:pt idx="4">
                  <c:v>0.64170134073046692</c:v>
                </c:pt>
                <c:pt idx="5">
                  <c:v>0.78736964078794902</c:v>
                </c:pt>
                <c:pt idx="6">
                  <c:v>0.8164305949008499</c:v>
                </c:pt>
                <c:pt idx="7">
                  <c:v>0.84573218480814405</c:v>
                </c:pt>
                <c:pt idx="8">
                  <c:v>0.8571428571428571</c:v>
                </c:pt>
                <c:pt idx="9">
                  <c:v>0.8152866242038217</c:v>
                </c:pt>
                <c:pt idx="10">
                  <c:v>0.88484848484848488</c:v>
                </c:pt>
                <c:pt idx="11">
                  <c:v>0.86991869918699183</c:v>
                </c:pt>
                <c:pt idx="12">
                  <c:v>0.90476190476190477</c:v>
                </c:pt>
              </c:numCache>
            </c:numRef>
          </c:val>
          <c:smooth val="0"/>
        </c:ser>
        <c:dLbls>
          <c:showLegendKey val="0"/>
          <c:showVal val="0"/>
          <c:showCatName val="0"/>
          <c:showSerName val="0"/>
          <c:showPercent val="0"/>
          <c:showBubbleSize val="0"/>
        </c:dLbls>
        <c:marker val="1"/>
        <c:smooth val="0"/>
        <c:axId val="56502912"/>
        <c:axId val="56529280"/>
      </c:lineChart>
      <c:catAx>
        <c:axId val="56502912"/>
        <c:scaling>
          <c:orientation val="minMax"/>
        </c:scaling>
        <c:delete val="0"/>
        <c:axPos val="b"/>
        <c:numFmt formatCode="General" sourceLinked="1"/>
        <c:majorTickMark val="out"/>
        <c:minorTickMark val="none"/>
        <c:tickLblPos val="nextTo"/>
        <c:crossAx val="56529280"/>
        <c:crosses val="autoZero"/>
        <c:auto val="1"/>
        <c:lblAlgn val="ctr"/>
        <c:lblOffset val="100"/>
        <c:noMultiLvlLbl val="0"/>
      </c:catAx>
      <c:valAx>
        <c:axId val="56529280"/>
        <c:scaling>
          <c:orientation val="minMax"/>
        </c:scaling>
        <c:delete val="0"/>
        <c:axPos val="l"/>
        <c:majorGridlines/>
        <c:numFmt formatCode="0%" sourceLinked="0"/>
        <c:majorTickMark val="out"/>
        <c:minorTickMark val="none"/>
        <c:tickLblPos val="nextTo"/>
        <c:crossAx val="56502912"/>
        <c:crosses val="autoZero"/>
        <c:crossBetween val="between"/>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Cholesterol</a:t>
            </a:r>
            <a:endParaRPr lang="en-GB" sz="1100" dirty="0"/>
          </a:p>
        </c:rich>
      </c:tx>
      <c:layout/>
      <c:overlay val="0"/>
    </c:title>
    <c:autoTitleDeleted val="0"/>
    <c:plotArea>
      <c:layout>
        <c:manualLayout>
          <c:layoutTarget val="inner"/>
          <c:xMode val="edge"/>
          <c:yMode val="edge"/>
          <c:x val="4.7318590617302682E-2"/>
          <c:y val="0.16843267414731697"/>
          <c:w val="0.90536281876539459"/>
          <c:h val="0.69216661111728328"/>
        </c:manualLayout>
      </c:layout>
      <c:lineChart>
        <c:grouping val="standard"/>
        <c:varyColors val="0"/>
        <c:ser>
          <c:idx val="0"/>
          <c:order val="0"/>
          <c:marker>
            <c:symbol val="none"/>
          </c:marker>
          <c:cat>
            <c:numRef>
              <c:f>'[Chart in Microsoft PowerPoint]By Age'!$A$35:$A$47</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Age'!$F$35:$F$47</c:f>
              <c:numCache>
                <c:formatCode>0.0%</c:formatCode>
                <c:ptCount val="13"/>
                <c:pt idx="0">
                  <c:v>0.24828767123287671</c:v>
                </c:pt>
                <c:pt idx="1">
                  <c:v>0.29361702127659572</c:v>
                </c:pt>
                <c:pt idx="2">
                  <c:v>0.27500000000000002</c:v>
                </c:pt>
                <c:pt idx="3">
                  <c:v>0.2818181818181818</c:v>
                </c:pt>
                <c:pt idx="4">
                  <c:v>0.29357374017568194</c:v>
                </c:pt>
                <c:pt idx="5">
                  <c:v>0.29490150637311702</c:v>
                </c:pt>
                <c:pt idx="6">
                  <c:v>0.30056657223796035</c:v>
                </c:pt>
                <c:pt idx="7">
                  <c:v>0.31949882537196556</c:v>
                </c:pt>
                <c:pt idx="8">
                  <c:v>0.26172300981461288</c:v>
                </c:pt>
                <c:pt idx="9">
                  <c:v>0.23885350318471338</c:v>
                </c:pt>
                <c:pt idx="10">
                  <c:v>0.30303030303030304</c:v>
                </c:pt>
                <c:pt idx="11">
                  <c:v>0.34146341463414637</c:v>
                </c:pt>
                <c:pt idx="12">
                  <c:v>0.42857142857142855</c:v>
                </c:pt>
              </c:numCache>
            </c:numRef>
          </c:val>
          <c:smooth val="0"/>
        </c:ser>
        <c:ser>
          <c:idx val="1"/>
          <c:order val="1"/>
          <c:marker>
            <c:symbol val="none"/>
          </c:marker>
          <c:cat>
            <c:numRef>
              <c:f>'[Chart in Microsoft PowerPoint]By Age'!$A$35:$A$47</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Age'!$J$35:$J$47</c:f>
              <c:numCache>
                <c:formatCode>0.0%</c:formatCode>
                <c:ptCount val="13"/>
                <c:pt idx="0">
                  <c:v>9.2465753424657529E-2</c:v>
                </c:pt>
                <c:pt idx="1">
                  <c:v>0.11914893617021277</c:v>
                </c:pt>
                <c:pt idx="2">
                  <c:v>0.11428571428571428</c:v>
                </c:pt>
                <c:pt idx="3">
                  <c:v>0.14621212121212121</c:v>
                </c:pt>
                <c:pt idx="4">
                  <c:v>0.26537216828478966</c:v>
                </c:pt>
                <c:pt idx="5">
                  <c:v>0.47190034762456545</c:v>
                </c:pt>
                <c:pt idx="6">
                  <c:v>0.56855524079320108</c:v>
                </c:pt>
                <c:pt idx="7">
                  <c:v>0.6335160532498042</c:v>
                </c:pt>
                <c:pt idx="8">
                  <c:v>0.66848418756815708</c:v>
                </c:pt>
                <c:pt idx="9">
                  <c:v>0.57643312101910826</c:v>
                </c:pt>
                <c:pt idx="10">
                  <c:v>0.69696969696969702</c:v>
                </c:pt>
                <c:pt idx="11">
                  <c:v>0.75609756097560976</c:v>
                </c:pt>
                <c:pt idx="12">
                  <c:v>0.7142857142857143</c:v>
                </c:pt>
              </c:numCache>
            </c:numRef>
          </c:val>
          <c:smooth val="0"/>
        </c:ser>
        <c:dLbls>
          <c:showLegendKey val="0"/>
          <c:showVal val="0"/>
          <c:showCatName val="0"/>
          <c:showSerName val="0"/>
          <c:showPercent val="0"/>
          <c:showBubbleSize val="0"/>
        </c:dLbls>
        <c:marker val="1"/>
        <c:smooth val="0"/>
        <c:axId val="56541952"/>
        <c:axId val="56543488"/>
      </c:lineChart>
      <c:catAx>
        <c:axId val="56541952"/>
        <c:scaling>
          <c:orientation val="minMax"/>
        </c:scaling>
        <c:delete val="0"/>
        <c:axPos val="b"/>
        <c:numFmt formatCode="General" sourceLinked="1"/>
        <c:majorTickMark val="out"/>
        <c:minorTickMark val="none"/>
        <c:tickLblPos val="nextTo"/>
        <c:crossAx val="56543488"/>
        <c:crosses val="autoZero"/>
        <c:auto val="1"/>
        <c:lblAlgn val="ctr"/>
        <c:lblOffset val="100"/>
        <c:noMultiLvlLbl val="0"/>
      </c:catAx>
      <c:valAx>
        <c:axId val="56543488"/>
        <c:scaling>
          <c:orientation val="minMax"/>
          <c:max val="1"/>
        </c:scaling>
        <c:delete val="1"/>
        <c:axPos val="l"/>
        <c:majorGridlines/>
        <c:numFmt formatCode="0.0%" sourceLinked="1"/>
        <c:majorTickMark val="out"/>
        <c:minorTickMark val="none"/>
        <c:tickLblPos val="nextTo"/>
        <c:crossAx val="56541952"/>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Kidney</a:t>
            </a:r>
            <a:endParaRPr lang="en-GB" sz="1100" dirty="0"/>
          </a:p>
        </c:rich>
      </c:tx>
      <c:layout>
        <c:manualLayout>
          <c:xMode val="edge"/>
          <c:yMode val="edge"/>
          <c:x val="0.39529686403407749"/>
          <c:y val="6.2989001723517957E-3"/>
        </c:manualLayout>
      </c:layout>
      <c:overlay val="0"/>
    </c:title>
    <c:autoTitleDeleted val="0"/>
    <c:plotArea>
      <c:layout>
        <c:manualLayout>
          <c:layoutTarget val="inner"/>
          <c:xMode val="edge"/>
          <c:yMode val="edge"/>
          <c:x val="4.7318590617302682E-2"/>
          <c:y val="0.13315881568714588"/>
          <c:w val="0.90536281876539459"/>
          <c:h val="0.72744046957745434"/>
        </c:manualLayout>
      </c:layout>
      <c:lineChart>
        <c:grouping val="standard"/>
        <c:varyColors val="0"/>
        <c:ser>
          <c:idx val="0"/>
          <c:order val="0"/>
          <c:marker>
            <c:symbol val="none"/>
          </c:marker>
          <c:cat>
            <c:numRef>
              <c:f>'[Chart in Microsoft PowerPoint]By Age'!$A$51:$A$63</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Age'!$F$51:$F$63</c:f>
              <c:numCache>
                <c:formatCode>0.0%</c:formatCode>
                <c:ptCount val="13"/>
                <c:pt idx="0">
                  <c:v>0.2089041095890411</c:v>
                </c:pt>
                <c:pt idx="1">
                  <c:v>0.30212765957446808</c:v>
                </c:pt>
                <c:pt idx="2">
                  <c:v>0.31547619047619047</c:v>
                </c:pt>
                <c:pt idx="3">
                  <c:v>0.31893939393939397</c:v>
                </c:pt>
                <c:pt idx="4">
                  <c:v>0.33841886269070737</c:v>
                </c:pt>
                <c:pt idx="5">
                  <c:v>0.31575898030127464</c:v>
                </c:pt>
                <c:pt idx="6">
                  <c:v>0.32181303116147308</c:v>
                </c:pt>
                <c:pt idx="7">
                  <c:v>0.35003915426781518</c:v>
                </c:pt>
                <c:pt idx="8">
                  <c:v>0.28680479825517996</c:v>
                </c:pt>
                <c:pt idx="9">
                  <c:v>0.21974522292993631</c:v>
                </c:pt>
                <c:pt idx="10">
                  <c:v>0.20606060606060606</c:v>
                </c:pt>
                <c:pt idx="11">
                  <c:v>0.23577235772357724</c:v>
                </c:pt>
                <c:pt idx="12">
                  <c:v>0.23809523809523808</c:v>
                </c:pt>
              </c:numCache>
            </c:numRef>
          </c:val>
          <c:smooth val="0"/>
        </c:ser>
        <c:ser>
          <c:idx val="1"/>
          <c:order val="1"/>
          <c:marker>
            <c:symbol val="none"/>
          </c:marker>
          <c:cat>
            <c:numRef>
              <c:f>'[Chart in Microsoft PowerPoint]By Age'!$A$51:$A$63</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Age'!$J$51:$J$63</c:f>
              <c:numCache>
                <c:formatCode>0.0%</c:formatCode>
                <c:ptCount val="13"/>
                <c:pt idx="0">
                  <c:v>0.10445205479452055</c:v>
                </c:pt>
                <c:pt idx="1">
                  <c:v>0.10921985815602837</c:v>
                </c:pt>
                <c:pt idx="2">
                  <c:v>0.1</c:v>
                </c:pt>
                <c:pt idx="3">
                  <c:v>0.12954545454545455</c:v>
                </c:pt>
                <c:pt idx="4">
                  <c:v>0.20110957004160887</c:v>
                </c:pt>
                <c:pt idx="5">
                  <c:v>0.35573580533024335</c:v>
                </c:pt>
                <c:pt idx="6">
                  <c:v>0.40339943342776202</c:v>
                </c:pt>
                <c:pt idx="7">
                  <c:v>0.44166014095536416</c:v>
                </c:pt>
                <c:pt idx="8">
                  <c:v>0.44383860414394766</c:v>
                </c:pt>
                <c:pt idx="9">
                  <c:v>0.4140127388535032</c:v>
                </c:pt>
                <c:pt idx="10">
                  <c:v>0.44242424242424244</c:v>
                </c:pt>
                <c:pt idx="11">
                  <c:v>0.52032520325203258</c:v>
                </c:pt>
                <c:pt idx="12">
                  <c:v>0.65079365079365081</c:v>
                </c:pt>
              </c:numCache>
            </c:numRef>
          </c:val>
          <c:smooth val="0"/>
        </c:ser>
        <c:dLbls>
          <c:showLegendKey val="0"/>
          <c:showVal val="0"/>
          <c:showCatName val="0"/>
          <c:showSerName val="0"/>
          <c:showPercent val="0"/>
          <c:showBubbleSize val="0"/>
        </c:dLbls>
        <c:marker val="1"/>
        <c:smooth val="0"/>
        <c:axId val="56576640"/>
        <c:axId val="56578432"/>
      </c:lineChart>
      <c:catAx>
        <c:axId val="56576640"/>
        <c:scaling>
          <c:orientation val="minMax"/>
        </c:scaling>
        <c:delete val="0"/>
        <c:axPos val="b"/>
        <c:numFmt formatCode="General" sourceLinked="1"/>
        <c:majorTickMark val="out"/>
        <c:minorTickMark val="none"/>
        <c:tickLblPos val="nextTo"/>
        <c:crossAx val="56578432"/>
        <c:crosses val="autoZero"/>
        <c:auto val="1"/>
        <c:lblAlgn val="ctr"/>
        <c:lblOffset val="100"/>
        <c:noMultiLvlLbl val="0"/>
      </c:catAx>
      <c:valAx>
        <c:axId val="56578432"/>
        <c:scaling>
          <c:orientation val="minMax"/>
          <c:max val="1"/>
        </c:scaling>
        <c:delete val="1"/>
        <c:axPos val="l"/>
        <c:majorGridlines/>
        <c:numFmt formatCode="0.0%" sourceLinked="1"/>
        <c:majorTickMark val="out"/>
        <c:minorTickMark val="none"/>
        <c:tickLblPos val="nextTo"/>
        <c:crossAx val="56576640"/>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Foot</a:t>
            </a:r>
            <a:endParaRPr lang="en-GB" sz="1100" dirty="0"/>
          </a:p>
        </c:rich>
      </c:tx>
      <c:layout/>
      <c:overlay val="0"/>
    </c:title>
    <c:autoTitleDeleted val="0"/>
    <c:plotArea>
      <c:layout>
        <c:manualLayout>
          <c:layoutTarget val="inner"/>
          <c:xMode val="edge"/>
          <c:yMode val="edge"/>
          <c:x val="4.6191957507366904E-2"/>
          <c:y val="0.16843267414731697"/>
          <c:w val="0.90761608498526614"/>
          <c:h val="0.69216661111728328"/>
        </c:manualLayout>
      </c:layout>
      <c:lineChart>
        <c:grouping val="standard"/>
        <c:varyColors val="0"/>
        <c:ser>
          <c:idx val="0"/>
          <c:order val="0"/>
          <c:marker>
            <c:symbol val="none"/>
          </c:marker>
          <c:cat>
            <c:numRef>
              <c:f>'[Chart in Microsoft PowerPoint]By Age'!$A$67:$A$79</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Age'!$F$67:$F$79</c:f>
              <c:numCache>
                <c:formatCode>0.0%</c:formatCode>
                <c:ptCount val="13"/>
                <c:pt idx="0">
                  <c:v>0.24699828473413379</c:v>
                </c:pt>
                <c:pt idx="1">
                  <c:v>0.21937321937321938</c:v>
                </c:pt>
                <c:pt idx="2">
                  <c:v>0.26642771804062126</c:v>
                </c:pt>
                <c:pt idx="3">
                  <c:v>0.22730739893211288</c:v>
                </c:pt>
                <c:pt idx="4">
                  <c:v>0.25801952580195259</c:v>
                </c:pt>
                <c:pt idx="5">
                  <c:v>0.22422830518345951</c:v>
                </c:pt>
                <c:pt idx="6">
                  <c:v>0.23020153278455863</c:v>
                </c:pt>
                <c:pt idx="7">
                  <c:v>0.23764705882352941</c:v>
                </c:pt>
                <c:pt idx="8">
                  <c:v>0.1901639344262295</c:v>
                </c:pt>
                <c:pt idx="9">
                  <c:v>0.18789808917197454</c:v>
                </c:pt>
                <c:pt idx="10">
                  <c:v>0.26666666666666666</c:v>
                </c:pt>
                <c:pt idx="11">
                  <c:v>0.30894308943089432</c:v>
                </c:pt>
                <c:pt idx="12">
                  <c:v>0.31746031746031744</c:v>
                </c:pt>
              </c:numCache>
            </c:numRef>
          </c:val>
          <c:smooth val="0"/>
        </c:ser>
        <c:ser>
          <c:idx val="1"/>
          <c:order val="1"/>
          <c:marker>
            <c:symbol val="none"/>
          </c:marker>
          <c:cat>
            <c:numRef>
              <c:f>'[Chart in Microsoft PowerPoint]By Age'!$A$67:$A$79</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Age'!$J$67:$J$79</c:f>
              <c:numCache>
                <c:formatCode>0.0%</c:formatCode>
                <c:ptCount val="13"/>
                <c:pt idx="0">
                  <c:v>0.11643835616438356</c:v>
                </c:pt>
                <c:pt idx="1">
                  <c:v>0.11205673758865248</c:v>
                </c:pt>
                <c:pt idx="2">
                  <c:v>0.14047619047619048</c:v>
                </c:pt>
                <c:pt idx="3">
                  <c:v>0.15075757575757576</c:v>
                </c:pt>
                <c:pt idx="4">
                  <c:v>0.24965325936199723</c:v>
                </c:pt>
                <c:pt idx="5">
                  <c:v>0.47682502896871382</c:v>
                </c:pt>
                <c:pt idx="6">
                  <c:v>0.5439093484419264</c:v>
                </c:pt>
                <c:pt idx="7">
                  <c:v>0.58653093187157401</c:v>
                </c:pt>
                <c:pt idx="8">
                  <c:v>0.61613958560523441</c:v>
                </c:pt>
                <c:pt idx="9">
                  <c:v>0.59554140127388533</c:v>
                </c:pt>
                <c:pt idx="10">
                  <c:v>0.60606060606060608</c:v>
                </c:pt>
                <c:pt idx="11">
                  <c:v>0.6097560975609756</c:v>
                </c:pt>
                <c:pt idx="12">
                  <c:v>0.73015873015873012</c:v>
                </c:pt>
              </c:numCache>
            </c:numRef>
          </c:val>
          <c:smooth val="0"/>
        </c:ser>
        <c:dLbls>
          <c:showLegendKey val="0"/>
          <c:showVal val="0"/>
          <c:showCatName val="0"/>
          <c:showSerName val="0"/>
          <c:showPercent val="0"/>
          <c:showBubbleSize val="0"/>
        </c:dLbls>
        <c:marker val="1"/>
        <c:smooth val="0"/>
        <c:axId val="56607488"/>
        <c:axId val="56609024"/>
      </c:lineChart>
      <c:catAx>
        <c:axId val="56607488"/>
        <c:scaling>
          <c:orientation val="minMax"/>
        </c:scaling>
        <c:delete val="0"/>
        <c:axPos val="b"/>
        <c:numFmt formatCode="General" sourceLinked="1"/>
        <c:majorTickMark val="out"/>
        <c:minorTickMark val="none"/>
        <c:tickLblPos val="nextTo"/>
        <c:crossAx val="56609024"/>
        <c:crosses val="autoZero"/>
        <c:auto val="1"/>
        <c:lblAlgn val="ctr"/>
        <c:lblOffset val="100"/>
        <c:noMultiLvlLbl val="0"/>
      </c:catAx>
      <c:valAx>
        <c:axId val="56609024"/>
        <c:scaling>
          <c:orientation val="minMax"/>
          <c:max val="1"/>
        </c:scaling>
        <c:delete val="1"/>
        <c:axPos val="l"/>
        <c:majorGridlines/>
        <c:numFmt formatCode="0.0%" sourceLinked="1"/>
        <c:majorTickMark val="out"/>
        <c:minorTickMark val="none"/>
        <c:tickLblPos val="nextTo"/>
        <c:crossAx val="56607488"/>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Retinopothy</a:t>
            </a:r>
          </a:p>
        </c:rich>
      </c:tx>
      <c:layout>
        <c:manualLayout>
          <c:xMode val="edge"/>
          <c:yMode val="edge"/>
          <c:x val="0.35266848657027527"/>
          <c:y val="0"/>
        </c:manualLayout>
      </c:layout>
      <c:overlay val="0"/>
    </c:title>
    <c:autoTitleDeleted val="0"/>
    <c:plotArea>
      <c:layout>
        <c:manualLayout>
          <c:layoutTarget val="inner"/>
          <c:xMode val="edge"/>
          <c:yMode val="edge"/>
          <c:x val="4.6191957507366904E-2"/>
          <c:y val="0.1309559091660259"/>
          <c:w val="0.90761608498526614"/>
          <c:h val="0.73194954517911714"/>
        </c:manualLayout>
      </c:layout>
      <c:lineChart>
        <c:grouping val="standard"/>
        <c:varyColors val="0"/>
        <c:ser>
          <c:idx val="0"/>
          <c:order val="0"/>
          <c:marker>
            <c:symbol val="none"/>
          </c:marker>
          <c:cat>
            <c:numRef>
              <c:f>'[Chart in Microsoft PowerPoint]By Age'!$A$83:$A$95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Age'!$G$83:$G$95</c:f>
              <c:numCache>
                <c:formatCode>0.0%</c:formatCode>
                <c:ptCount val="13"/>
                <c:pt idx="0">
                  <c:v>0.302491103202847</c:v>
                </c:pt>
                <c:pt idx="1">
                  <c:v>0.3552833078101072</c:v>
                </c:pt>
                <c:pt idx="2">
                  <c:v>0.33202614379084966</c:v>
                </c:pt>
                <c:pt idx="3">
                  <c:v>0.34590163934426227</c:v>
                </c:pt>
                <c:pt idx="4">
                  <c:v>0.33745059288537549</c:v>
                </c:pt>
                <c:pt idx="5">
                  <c:v>0.29188203101246579</c:v>
                </c:pt>
                <c:pt idx="6">
                  <c:v>0.28660343805572019</c:v>
                </c:pt>
                <c:pt idx="7">
                  <c:v>0.24682767089643881</c:v>
                </c:pt>
                <c:pt idx="8">
                  <c:v>0.21300448430493274</c:v>
                </c:pt>
                <c:pt idx="9">
                  <c:v>0.15511551155115511</c:v>
                </c:pt>
                <c:pt idx="10">
                  <c:v>0.13580246913580246</c:v>
                </c:pt>
                <c:pt idx="11">
                  <c:v>0.12820512820512819</c:v>
                </c:pt>
                <c:pt idx="12">
                  <c:v>0.1111111111111111</c:v>
                </c:pt>
              </c:numCache>
            </c:numRef>
          </c:val>
          <c:smooth val="0"/>
        </c:ser>
        <c:ser>
          <c:idx val="1"/>
          <c:order val="1"/>
          <c:marker>
            <c:symbol val="none"/>
          </c:marker>
          <c:cat>
            <c:numRef>
              <c:f>'[Chart in Microsoft PowerPoint]By Age'!$A$83:$A$95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Age'!$L$83:$L$95</c:f>
              <c:numCache>
                <c:formatCode>0.0%</c:formatCode>
                <c:ptCount val="13"/>
                <c:pt idx="0">
                  <c:v>0.56164383561643838</c:v>
                </c:pt>
                <c:pt idx="1">
                  <c:v>0.65815602836879428</c:v>
                </c:pt>
                <c:pt idx="2">
                  <c:v>0.66666666666666663</c:v>
                </c:pt>
                <c:pt idx="3">
                  <c:v>0.65</c:v>
                </c:pt>
                <c:pt idx="4">
                  <c:v>0.67406380027739254</c:v>
                </c:pt>
                <c:pt idx="5">
                  <c:v>0.68974507531865581</c:v>
                </c:pt>
                <c:pt idx="6">
                  <c:v>0.65977337110481582</c:v>
                </c:pt>
                <c:pt idx="7">
                  <c:v>0.64761158966327326</c:v>
                </c:pt>
                <c:pt idx="8">
                  <c:v>0.64340239912759001</c:v>
                </c:pt>
                <c:pt idx="9">
                  <c:v>0.56050955414012738</c:v>
                </c:pt>
                <c:pt idx="10">
                  <c:v>0.61818181818181817</c:v>
                </c:pt>
                <c:pt idx="11">
                  <c:v>0.70731707317073167</c:v>
                </c:pt>
                <c:pt idx="12">
                  <c:v>0.60317460317460314</c:v>
                </c:pt>
              </c:numCache>
            </c:numRef>
          </c:val>
          <c:smooth val="0"/>
        </c:ser>
        <c:dLbls>
          <c:showLegendKey val="0"/>
          <c:showVal val="0"/>
          <c:showCatName val="0"/>
          <c:showSerName val="0"/>
          <c:showPercent val="0"/>
          <c:showBubbleSize val="0"/>
        </c:dLbls>
        <c:marker val="1"/>
        <c:smooth val="0"/>
        <c:axId val="56617600"/>
        <c:axId val="56648064"/>
      </c:lineChart>
      <c:catAx>
        <c:axId val="56617600"/>
        <c:scaling>
          <c:orientation val="minMax"/>
        </c:scaling>
        <c:delete val="0"/>
        <c:axPos val="b"/>
        <c:numFmt formatCode="General" sourceLinked="1"/>
        <c:majorTickMark val="out"/>
        <c:minorTickMark val="none"/>
        <c:tickLblPos val="nextTo"/>
        <c:crossAx val="56648064"/>
        <c:crosses val="autoZero"/>
        <c:auto val="1"/>
        <c:lblAlgn val="ctr"/>
        <c:lblOffset val="100"/>
        <c:noMultiLvlLbl val="0"/>
      </c:catAx>
      <c:valAx>
        <c:axId val="56648064"/>
        <c:scaling>
          <c:orientation val="minMax"/>
          <c:max val="1"/>
        </c:scaling>
        <c:delete val="1"/>
        <c:axPos val="l"/>
        <c:majorGridlines/>
        <c:numFmt formatCode="0.0%" sourceLinked="1"/>
        <c:majorTickMark val="out"/>
        <c:minorTickMark val="none"/>
        <c:tickLblPos val="nextTo"/>
        <c:crossAx val="56617600"/>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Retinopothy</a:t>
            </a:r>
          </a:p>
        </c:rich>
      </c:tx>
      <c:layout>
        <c:manualLayout>
          <c:xMode val="edge"/>
          <c:yMode val="edge"/>
          <c:x val="0.4080971128608924"/>
          <c:y val="0"/>
        </c:manualLayout>
      </c:layout>
      <c:overlay val="0"/>
    </c:title>
    <c:autoTitleDeleted val="0"/>
    <c:plotArea>
      <c:layout>
        <c:manualLayout>
          <c:layoutTarget val="inner"/>
          <c:xMode val="edge"/>
          <c:yMode val="edge"/>
          <c:x val="4.6191957507366904E-2"/>
          <c:y val="0.10518443277358994"/>
          <c:w val="0.90761608498526614"/>
          <c:h val="0.75133684785452703"/>
        </c:manualLayout>
      </c:layout>
      <c:lineChart>
        <c:grouping val="standard"/>
        <c:varyColors val="0"/>
        <c:ser>
          <c:idx val="0"/>
          <c:order val="0"/>
          <c:marker>
            <c:symbol val="none"/>
          </c:marker>
          <c:cat>
            <c:numRef>
              <c:f>'[Chart in Microsoft PowerPoint]By Duration'!$A$151:$A$167</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Duration'!$G$151:$G$167</c:f>
              <c:numCache>
                <c:formatCode>0.0%</c:formatCode>
                <c:ptCount val="17"/>
                <c:pt idx="0">
                  <c:v>0.30461811722912968</c:v>
                </c:pt>
                <c:pt idx="1">
                  <c:v>0.29801324503311261</c:v>
                </c:pt>
                <c:pt idx="2">
                  <c:v>0.30393487109905021</c:v>
                </c:pt>
                <c:pt idx="3">
                  <c:v>0.28639781271360221</c:v>
                </c:pt>
                <c:pt idx="4">
                  <c:v>0.30110497237569062</c:v>
                </c:pt>
                <c:pt idx="5">
                  <c:v>0.28458781362007168</c:v>
                </c:pt>
                <c:pt idx="6">
                  <c:v>0.28858024691358025</c:v>
                </c:pt>
                <c:pt idx="7">
                  <c:v>0.2967515364354697</c:v>
                </c:pt>
                <c:pt idx="8">
                  <c:v>0.28442211055276384</c:v>
                </c:pt>
                <c:pt idx="9">
                  <c:v>0.28764044943820227</c:v>
                </c:pt>
                <c:pt idx="10">
                  <c:v>0.27534246575342464</c:v>
                </c:pt>
                <c:pt idx="11">
                  <c:v>0.30095541401273884</c:v>
                </c:pt>
                <c:pt idx="12">
                  <c:v>0.29390681003584229</c:v>
                </c:pt>
                <c:pt idx="13">
                  <c:v>0.25231481481481483</c:v>
                </c:pt>
                <c:pt idx="14">
                  <c:v>0.24507042253521127</c:v>
                </c:pt>
                <c:pt idx="15">
                  <c:v>0.21</c:v>
                </c:pt>
                <c:pt idx="16">
                  <c:v>0.19672131147540983</c:v>
                </c:pt>
              </c:numCache>
            </c:numRef>
          </c:val>
          <c:smooth val="0"/>
        </c:ser>
        <c:ser>
          <c:idx val="1"/>
          <c:order val="1"/>
          <c:marker>
            <c:symbol val="none"/>
          </c:marker>
          <c:cat>
            <c:numRef>
              <c:f>'[Chart in Microsoft PowerPoint]By Duration'!$A$151:$A$167</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Duration'!$K$151:$K$167</c:f>
              <c:numCache>
                <c:formatCode>0.0%</c:formatCode>
                <c:ptCount val="17"/>
                <c:pt idx="0">
                  <c:v>0.6460251046025105</c:v>
                </c:pt>
                <c:pt idx="1">
                  <c:v>0.67453157529493413</c:v>
                </c:pt>
                <c:pt idx="2">
                  <c:v>0.62774193548387092</c:v>
                </c:pt>
                <c:pt idx="3">
                  <c:v>0.66882696046662349</c:v>
                </c:pt>
                <c:pt idx="4">
                  <c:v>0.67380025940337229</c:v>
                </c:pt>
                <c:pt idx="5">
                  <c:v>0.68057455540355682</c:v>
                </c:pt>
                <c:pt idx="6">
                  <c:v>0.66204379562043791</c:v>
                </c:pt>
                <c:pt idx="7">
                  <c:v>0.65591397849462363</c:v>
                </c:pt>
                <c:pt idx="8">
                  <c:v>0.69157994323557237</c:v>
                </c:pt>
                <c:pt idx="9">
                  <c:v>0.64004259850905221</c:v>
                </c:pt>
                <c:pt idx="10">
                  <c:v>0.68545216251638275</c:v>
                </c:pt>
                <c:pt idx="11">
                  <c:v>0.67019667170953101</c:v>
                </c:pt>
                <c:pt idx="12">
                  <c:v>0.61993243243243246</c:v>
                </c:pt>
                <c:pt idx="13">
                  <c:v>0.66887417218543044</c:v>
                </c:pt>
                <c:pt idx="14">
                  <c:v>0.61684782608695654</c:v>
                </c:pt>
                <c:pt idx="15">
                  <c:v>0.61904761904761907</c:v>
                </c:pt>
                <c:pt idx="16">
                  <c:v>0.6097560975609756</c:v>
                </c:pt>
              </c:numCache>
            </c:numRef>
          </c:val>
          <c:smooth val="0"/>
        </c:ser>
        <c:dLbls>
          <c:showLegendKey val="0"/>
          <c:showVal val="0"/>
          <c:showCatName val="0"/>
          <c:showSerName val="0"/>
          <c:showPercent val="0"/>
          <c:showBubbleSize val="0"/>
        </c:dLbls>
        <c:marker val="1"/>
        <c:smooth val="0"/>
        <c:axId val="98364416"/>
        <c:axId val="107960576"/>
      </c:lineChart>
      <c:catAx>
        <c:axId val="98364416"/>
        <c:scaling>
          <c:orientation val="minMax"/>
        </c:scaling>
        <c:delete val="0"/>
        <c:axPos val="b"/>
        <c:numFmt formatCode="General" sourceLinked="1"/>
        <c:majorTickMark val="out"/>
        <c:minorTickMark val="none"/>
        <c:tickLblPos val="nextTo"/>
        <c:crossAx val="107960576"/>
        <c:crosses val="autoZero"/>
        <c:auto val="1"/>
        <c:lblAlgn val="ctr"/>
        <c:lblOffset val="100"/>
        <c:noMultiLvlLbl val="0"/>
      </c:catAx>
      <c:valAx>
        <c:axId val="107960576"/>
        <c:scaling>
          <c:orientation val="minMax"/>
          <c:max val="1"/>
        </c:scaling>
        <c:delete val="1"/>
        <c:axPos val="l"/>
        <c:majorGridlines/>
        <c:numFmt formatCode="0.0%" sourceLinked="1"/>
        <c:majorTickMark val="out"/>
        <c:minorTickMark val="none"/>
        <c:tickLblPos val="nextTo"/>
        <c:crossAx val="98364416"/>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HbA1c</a:t>
            </a:r>
            <a:endParaRPr lang="en-GB" sz="1100" dirty="0"/>
          </a:p>
        </c:rich>
      </c:tx>
      <c:layout>
        <c:manualLayout>
          <c:xMode val="edge"/>
          <c:yMode val="edge"/>
          <c:x val="0.42128825032568235"/>
          <c:y val="6.3173802072996081E-3"/>
        </c:manualLayout>
      </c:layout>
      <c:overlay val="0"/>
    </c:title>
    <c:autoTitleDeleted val="0"/>
    <c:plotArea>
      <c:layout>
        <c:manualLayout>
          <c:layoutTarget val="inner"/>
          <c:xMode val="edge"/>
          <c:yMode val="edge"/>
          <c:x val="0.16482190448629613"/>
          <c:y val="0.10518438045153847"/>
          <c:w val="0.79060516133519709"/>
          <c:h val="0.75595960259201611"/>
        </c:manualLayout>
      </c:layout>
      <c:lineChart>
        <c:grouping val="standard"/>
        <c:varyColors val="0"/>
        <c:ser>
          <c:idx val="0"/>
          <c:order val="0"/>
          <c:marker>
            <c:symbol val="none"/>
          </c:marker>
          <c:cat>
            <c:numRef>
              <c:f>'[Chart in Microsoft PowerPoint]By Duration'!$A$6:$A$22</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Duration'!$E$6:$E$22</c:f>
              <c:numCache>
                <c:formatCode>0.0%</c:formatCode>
                <c:ptCount val="17"/>
                <c:pt idx="0">
                  <c:v>0.87698744769874482</c:v>
                </c:pt>
                <c:pt idx="1">
                  <c:v>0.87647467036780013</c:v>
                </c:pt>
                <c:pt idx="2">
                  <c:v>0.88516129032258062</c:v>
                </c:pt>
                <c:pt idx="3">
                  <c:v>0.87232663642255348</c:v>
                </c:pt>
                <c:pt idx="4">
                  <c:v>0.87808041504539558</c:v>
                </c:pt>
                <c:pt idx="5">
                  <c:v>0.853625170998632</c:v>
                </c:pt>
                <c:pt idx="6">
                  <c:v>0.86715328467153285</c:v>
                </c:pt>
                <c:pt idx="7">
                  <c:v>0.85194375516956167</c:v>
                </c:pt>
                <c:pt idx="8">
                  <c:v>0.84957426679280978</c:v>
                </c:pt>
                <c:pt idx="9">
                  <c:v>0.84132055378061765</c:v>
                </c:pt>
                <c:pt idx="10">
                  <c:v>0.86500655307994756</c:v>
                </c:pt>
                <c:pt idx="11">
                  <c:v>0.86535552193645993</c:v>
                </c:pt>
                <c:pt idx="12">
                  <c:v>0.86317567567567566</c:v>
                </c:pt>
                <c:pt idx="13">
                  <c:v>0.82781456953642385</c:v>
                </c:pt>
                <c:pt idx="14">
                  <c:v>0.82065217391304346</c:v>
                </c:pt>
                <c:pt idx="15">
                  <c:v>0.79047619047619044</c:v>
                </c:pt>
                <c:pt idx="16">
                  <c:v>0.78048780487804881</c:v>
                </c:pt>
              </c:numCache>
            </c:numRef>
          </c:val>
          <c:smooth val="0"/>
        </c:ser>
        <c:ser>
          <c:idx val="1"/>
          <c:order val="1"/>
          <c:marker>
            <c:symbol val="none"/>
          </c:marker>
          <c:cat>
            <c:numRef>
              <c:f>'[Chart in Microsoft PowerPoint]By Duration'!$A$6:$A$22</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Duration'!$I$6:$I$22</c:f>
              <c:numCache>
                <c:formatCode>0.0%</c:formatCode>
                <c:ptCount val="17"/>
                <c:pt idx="0">
                  <c:v>0.64937238493723848</c:v>
                </c:pt>
                <c:pt idx="1">
                  <c:v>0.68494101318528799</c:v>
                </c:pt>
                <c:pt idx="2">
                  <c:v>0.66322580645161289</c:v>
                </c:pt>
                <c:pt idx="3">
                  <c:v>0.71613739468567728</c:v>
                </c:pt>
                <c:pt idx="4">
                  <c:v>0.68287937743190663</c:v>
                </c:pt>
                <c:pt idx="5">
                  <c:v>0.71819425444596441</c:v>
                </c:pt>
                <c:pt idx="6">
                  <c:v>0.72189781021897814</c:v>
                </c:pt>
                <c:pt idx="7">
                  <c:v>0.70967741935483875</c:v>
                </c:pt>
                <c:pt idx="8">
                  <c:v>0.71144749290444653</c:v>
                </c:pt>
                <c:pt idx="9">
                  <c:v>0.71352502662406814</c:v>
                </c:pt>
                <c:pt idx="10">
                  <c:v>0.73263433813892531</c:v>
                </c:pt>
                <c:pt idx="11">
                  <c:v>0.73524962178517395</c:v>
                </c:pt>
                <c:pt idx="12">
                  <c:v>0.73479729729729726</c:v>
                </c:pt>
                <c:pt idx="13">
                  <c:v>0.76600441501103755</c:v>
                </c:pt>
                <c:pt idx="14">
                  <c:v>0.78804347826086951</c:v>
                </c:pt>
                <c:pt idx="15">
                  <c:v>0.77142857142857146</c:v>
                </c:pt>
                <c:pt idx="16">
                  <c:v>0.77235772357723576</c:v>
                </c:pt>
              </c:numCache>
            </c:numRef>
          </c:val>
          <c:smooth val="0"/>
        </c:ser>
        <c:dLbls>
          <c:showLegendKey val="0"/>
          <c:showVal val="0"/>
          <c:showCatName val="0"/>
          <c:showSerName val="0"/>
          <c:showPercent val="0"/>
          <c:showBubbleSize val="0"/>
        </c:dLbls>
        <c:marker val="1"/>
        <c:smooth val="0"/>
        <c:axId val="120296576"/>
        <c:axId val="120371840"/>
      </c:lineChart>
      <c:catAx>
        <c:axId val="120296576"/>
        <c:scaling>
          <c:orientation val="minMax"/>
        </c:scaling>
        <c:delete val="0"/>
        <c:axPos val="b"/>
        <c:numFmt formatCode="General" sourceLinked="1"/>
        <c:majorTickMark val="out"/>
        <c:minorTickMark val="none"/>
        <c:tickLblPos val="nextTo"/>
        <c:txPr>
          <a:bodyPr/>
          <a:lstStyle/>
          <a:p>
            <a:pPr>
              <a:defRPr sz="900" baseline="0"/>
            </a:pPr>
            <a:endParaRPr lang="en-US"/>
          </a:p>
        </c:txPr>
        <c:crossAx val="120371840"/>
        <c:crosses val="autoZero"/>
        <c:auto val="1"/>
        <c:lblAlgn val="ctr"/>
        <c:lblOffset val="100"/>
        <c:noMultiLvlLbl val="0"/>
      </c:catAx>
      <c:valAx>
        <c:axId val="120371840"/>
        <c:scaling>
          <c:orientation val="minMax"/>
        </c:scaling>
        <c:delete val="0"/>
        <c:axPos val="l"/>
        <c:majorGridlines/>
        <c:numFmt formatCode="0%" sourceLinked="0"/>
        <c:majorTickMark val="out"/>
        <c:minorTickMark val="none"/>
        <c:tickLblPos val="nextTo"/>
        <c:crossAx val="120296576"/>
        <c:crosses val="autoZero"/>
        <c:crossBetween val="between"/>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'[Chart in Microsoft PowerPoint]Graphs'!$D$46</c:f>
              <c:strCache>
                <c:ptCount val="1"/>
                <c:pt idx="0">
                  <c:v>England</c:v>
                </c:pt>
              </c:strCache>
            </c:strRef>
          </c:tx>
          <c:invertIfNegative val="0"/>
          <c:cat>
            <c:multiLvlStrRef>
              <c:f>'[Chart in Microsoft PowerPoint]Graphs'!$B$47:$C$58</c:f>
              <c:multiLvlStrCache>
                <c:ptCount val="12"/>
                <c:lvl>
                  <c:pt idx="0">
                    <c:v>Pre-Transition</c:v>
                  </c:pt>
                  <c:pt idx="1">
                    <c:v>Post-Transition</c:v>
                  </c:pt>
                  <c:pt idx="2">
                    <c:v>Pre-Transition</c:v>
                  </c:pt>
                  <c:pt idx="3">
                    <c:v>Post-Transition</c:v>
                  </c:pt>
                  <c:pt idx="4">
                    <c:v>Pre-Transition</c:v>
                  </c:pt>
                  <c:pt idx="5">
                    <c:v>Post-Transition</c:v>
                  </c:pt>
                  <c:pt idx="6">
                    <c:v>Pre-Transition</c:v>
                  </c:pt>
                  <c:pt idx="7">
                    <c:v>Post-Transition</c:v>
                  </c:pt>
                  <c:pt idx="8">
                    <c:v>Pre-Transition</c:v>
                  </c:pt>
                  <c:pt idx="9">
                    <c:v>Post-Transition</c:v>
                  </c:pt>
                  <c:pt idx="10">
                    <c:v>Pre-Transition</c:v>
                  </c:pt>
                  <c:pt idx="11">
                    <c:v>Post-Transition</c:v>
                  </c:pt>
                </c:lvl>
                <c:lvl>
                  <c:pt idx="0">
                    <c:v>HbA1c</c:v>
                  </c:pt>
                  <c:pt idx="2">
                    <c:v>Blood Pressure</c:v>
                  </c:pt>
                  <c:pt idx="4">
                    <c:v>Cholesterol</c:v>
                  </c:pt>
                  <c:pt idx="6">
                    <c:v>Kidney</c:v>
                  </c:pt>
                  <c:pt idx="8">
                    <c:v>Foot</c:v>
                  </c:pt>
                  <c:pt idx="10">
                    <c:v>Retinopothy</c:v>
                  </c:pt>
                </c:lvl>
              </c:multiLvlStrCache>
            </c:multiLvlStrRef>
          </c:cat>
          <c:val>
            <c:numRef>
              <c:f>'[Chart in Microsoft PowerPoint]Graphs'!$D$47:$D$58</c:f>
              <c:numCache>
                <c:formatCode>0.0%</c:formatCode>
                <c:ptCount val="12"/>
                <c:pt idx="0">
                  <c:v>0.86680880416379258</c:v>
                </c:pt>
                <c:pt idx="1">
                  <c:v>0.70564996551075443</c:v>
                </c:pt>
                <c:pt idx="2">
                  <c:v>0.56894713739261304</c:v>
                </c:pt>
                <c:pt idx="3">
                  <c:v>0.72320812692042391</c:v>
                </c:pt>
                <c:pt idx="4">
                  <c:v>0.29021132501410923</c:v>
                </c:pt>
                <c:pt idx="5">
                  <c:v>0.4314918166426287</c:v>
                </c:pt>
                <c:pt idx="6">
                  <c:v>0.31015237975794818</c:v>
                </c:pt>
                <c:pt idx="7">
                  <c:v>0.31466733554900606</c:v>
                </c:pt>
                <c:pt idx="8">
                  <c:v>0.22979607250755288</c:v>
                </c:pt>
                <c:pt idx="9">
                  <c:v>0.4173198720762526</c:v>
                </c:pt>
                <c:pt idx="10">
                  <c:v>0.28871095817893067</c:v>
                </c:pt>
                <c:pt idx="11">
                  <c:v>0.65680065216028094</c:v>
                </c:pt>
              </c:numCache>
            </c:numRef>
          </c:val>
        </c:ser>
        <c:ser>
          <c:idx val="1"/>
          <c:order val="1"/>
          <c:tx>
            <c:strRef>
              <c:f>'[Chart in Microsoft PowerPoint]Graphs'!$E$46</c:f>
              <c:strCache>
                <c:ptCount val="1"/>
                <c:pt idx="0">
                  <c:v>Wales</c:v>
                </c:pt>
              </c:strCache>
            </c:strRef>
          </c:tx>
          <c:invertIfNegative val="0"/>
          <c:cat>
            <c:multiLvlStrRef>
              <c:f>'[Chart in Microsoft PowerPoint]Graphs'!$B$47:$C$58</c:f>
              <c:multiLvlStrCache>
                <c:ptCount val="12"/>
                <c:lvl>
                  <c:pt idx="0">
                    <c:v>Pre-Transition</c:v>
                  </c:pt>
                  <c:pt idx="1">
                    <c:v>Post-Transition</c:v>
                  </c:pt>
                  <c:pt idx="2">
                    <c:v>Pre-Transition</c:v>
                  </c:pt>
                  <c:pt idx="3">
                    <c:v>Post-Transition</c:v>
                  </c:pt>
                  <c:pt idx="4">
                    <c:v>Pre-Transition</c:v>
                  </c:pt>
                  <c:pt idx="5">
                    <c:v>Post-Transition</c:v>
                  </c:pt>
                  <c:pt idx="6">
                    <c:v>Pre-Transition</c:v>
                  </c:pt>
                  <c:pt idx="7">
                    <c:v>Post-Transition</c:v>
                  </c:pt>
                  <c:pt idx="8">
                    <c:v>Pre-Transition</c:v>
                  </c:pt>
                  <c:pt idx="9">
                    <c:v>Post-Transition</c:v>
                  </c:pt>
                  <c:pt idx="10">
                    <c:v>Pre-Transition</c:v>
                  </c:pt>
                  <c:pt idx="11">
                    <c:v>Post-Transition</c:v>
                  </c:pt>
                </c:lvl>
                <c:lvl>
                  <c:pt idx="0">
                    <c:v>HbA1c</c:v>
                  </c:pt>
                  <c:pt idx="2">
                    <c:v>Blood Pressure</c:v>
                  </c:pt>
                  <c:pt idx="4">
                    <c:v>Cholesterol</c:v>
                  </c:pt>
                  <c:pt idx="6">
                    <c:v>Kidney</c:v>
                  </c:pt>
                  <c:pt idx="8">
                    <c:v>Foot</c:v>
                  </c:pt>
                  <c:pt idx="10">
                    <c:v>Retinopothy</c:v>
                  </c:pt>
                </c:lvl>
              </c:multiLvlStrCache>
            </c:multiLvlStrRef>
          </c:cat>
          <c:val>
            <c:numRef>
              <c:f>'[Chart in Microsoft PowerPoint]Graphs'!$E$47:$E$58</c:f>
              <c:numCache>
                <c:formatCode>0.0%</c:formatCode>
                <c:ptCount val="12"/>
                <c:pt idx="0">
                  <c:v>0.77905491698595142</c:v>
                </c:pt>
                <c:pt idx="1">
                  <c:v>0.75351213282247764</c:v>
                </c:pt>
                <c:pt idx="2">
                  <c:v>0.53512132822477654</c:v>
                </c:pt>
                <c:pt idx="3">
                  <c:v>0.7931034482758621</c:v>
                </c:pt>
                <c:pt idx="4">
                  <c:v>0.37164750957854409</c:v>
                </c:pt>
                <c:pt idx="5">
                  <c:v>0.5376756066411239</c:v>
                </c:pt>
                <c:pt idx="6">
                  <c:v>0.43039591315453385</c:v>
                </c:pt>
                <c:pt idx="7">
                  <c:v>0.38952745849297571</c:v>
                </c:pt>
                <c:pt idx="8">
                  <c:v>0.31289910600255427</c:v>
                </c:pt>
                <c:pt idx="9">
                  <c:v>0.49297573435504471</c:v>
                </c:pt>
                <c:pt idx="10">
                  <c:v>0.27882037533512066</c:v>
                </c:pt>
                <c:pt idx="11">
                  <c:v>0.70370370370370372</c:v>
                </c:pt>
              </c:numCache>
            </c:numRef>
          </c:val>
        </c:ser>
        <c:dLbls>
          <c:showLegendKey val="0"/>
          <c:showVal val="0"/>
          <c:showCatName val="0"/>
          <c:showSerName val="0"/>
          <c:showPercent val="0"/>
          <c:showBubbleSize val="0"/>
        </c:dLbls>
        <c:gapWidth val="150"/>
        <c:axId val="38213888"/>
        <c:axId val="39879808"/>
      </c:barChart>
      <c:catAx>
        <c:axId val="38213888"/>
        <c:scaling>
          <c:orientation val="minMax"/>
        </c:scaling>
        <c:delete val="0"/>
        <c:axPos val="b"/>
        <c:majorTickMark val="out"/>
        <c:minorTickMark val="none"/>
        <c:tickLblPos val="nextTo"/>
        <c:crossAx val="39879808"/>
        <c:crosses val="autoZero"/>
        <c:auto val="1"/>
        <c:lblAlgn val="ctr"/>
        <c:lblOffset val="100"/>
        <c:noMultiLvlLbl val="0"/>
      </c:catAx>
      <c:valAx>
        <c:axId val="39879808"/>
        <c:scaling>
          <c:orientation val="minMax"/>
        </c:scaling>
        <c:delete val="0"/>
        <c:axPos val="l"/>
        <c:majorGridlines/>
        <c:numFmt formatCode="0%" sourceLinked="0"/>
        <c:majorTickMark val="out"/>
        <c:minorTickMark val="none"/>
        <c:tickLblPos val="nextTo"/>
        <c:crossAx val="38213888"/>
        <c:crosses val="autoZero"/>
        <c:crossBetween val="between"/>
        <c:majorUnit val="0.2"/>
      </c:valAx>
    </c:plotArea>
    <c:legend>
      <c:legendPos val="r"/>
      <c:layout/>
      <c:overlay val="0"/>
    </c:legend>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Blood Pressure</a:t>
            </a:r>
            <a:endParaRPr lang="en-GB" sz="1100" dirty="0"/>
          </a:p>
        </c:rich>
      </c:tx>
      <c:layout>
        <c:manualLayout>
          <c:xMode val="edge"/>
          <c:yMode val="edge"/>
          <c:x val="0.33586494054098043"/>
          <c:y val="2.9394882050142578E-2"/>
        </c:manualLayout>
      </c:layout>
      <c:overlay val="0"/>
    </c:title>
    <c:autoTitleDeleted val="0"/>
    <c:plotArea>
      <c:layout>
        <c:manualLayout>
          <c:layoutTarget val="inner"/>
          <c:xMode val="edge"/>
          <c:yMode val="edge"/>
          <c:x val="0.16421898365258436"/>
          <c:y val="0.16843267414731697"/>
          <c:w val="0.79137113058604514"/>
          <c:h val="0.70234742436025632"/>
        </c:manualLayout>
      </c:layout>
      <c:lineChart>
        <c:grouping val="standard"/>
        <c:varyColors val="0"/>
        <c:ser>
          <c:idx val="0"/>
          <c:order val="0"/>
          <c:marker>
            <c:symbol val="none"/>
          </c:marker>
          <c:cat>
            <c:numRef>
              <c:f>'[Chart in Microsoft PowerPoint]By Duration'!$A$35:$A$51</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Duration'!$E$35:$E$51</c:f>
              <c:numCache>
                <c:formatCode>0.0%</c:formatCode>
                <c:ptCount val="17"/>
                <c:pt idx="0">
                  <c:v>0.58242677824267786</c:v>
                </c:pt>
                <c:pt idx="1">
                  <c:v>0.56627342123525326</c:v>
                </c:pt>
                <c:pt idx="2">
                  <c:v>0.5754838709677419</c:v>
                </c:pt>
                <c:pt idx="3">
                  <c:v>0.559300064808814</c:v>
                </c:pt>
                <c:pt idx="4">
                  <c:v>0.5771725032425421</c:v>
                </c:pt>
                <c:pt idx="5">
                  <c:v>0.55745554035567713</c:v>
                </c:pt>
                <c:pt idx="6">
                  <c:v>0.5613138686131387</c:v>
                </c:pt>
                <c:pt idx="7">
                  <c:v>0.57568238213399503</c:v>
                </c:pt>
                <c:pt idx="8">
                  <c:v>0.5714285714285714</c:v>
                </c:pt>
                <c:pt idx="9">
                  <c:v>0.57507987220447288</c:v>
                </c:pt>
                <c:pt idx="10">
                  <c:v>0.56749672346002622</c:v>
                </c:pt>
                <c:pt idx="11">
                  <c:v>0.57791225416036307</c:v>
                </c:pt>
                <c:pt idx="12">
                  <c:v>0.56418918918918914</c:v>
                </c:pt>
                <c:pt idx="13">
                  <c:v>0.53863134657836642</c:v>
                </c:pt>
                <c:pt idx="14">
                  <c:v>0.54076086956521741</c:v>
                </c:pt>
                <c:pt idx="15">
                  <c:v>0.53809523809523807</c:v>
                </c:pt>
                <c:pt idx="16">
                  <c:v>0.56097560975609762</c:v>
                </c:pt>
              </c:numCache>
            </c:numRef>
          </c:val>
          <c:smooth val="0"/>
        </c:ser>
        <c:ser>
          <c:idx val="1"/>
          <c:order val="1"/>
          <c:marker>
            <c:symbol val="none"/>
          </c:marker>
          <c:cat>
            <c:numRef>
              <c:f>'[Chart in Microsoft PowerPoint]By Duration'!$A$35:$A$51</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Duration'!$I$35:$I$51</c:f>
              <c:numCache>
                <c:formatCode>0.0%</c:formatCode>
                <c:ptCount val="17"/>
                <c:pt idx="0">
                  <c:v>0.6460251046025105</c:v>
                </c:pt>
                <c:pt idx="1">
                  <c:v>0.67730742539902844</c:v>
                </c:pt>
                <c:pt idx="2">
                  <c:v>0.69290322580645158</c:v>
                </c:pt>
                <c:pt idx="3">
                  <c:v>0.71160077770576802</c:v>
                </c:pt>
                <c:pt idx="4">
                  <c:v>0.71725032425421531</c:v>
                </c:pt>
                <c:pt idx="5">
                  <c:v>0.73255813953488369</c:v>
                </c:pt>
                <c:pt idx="6">
                  <c:v>0.73868613138686134</c:v>
                </c:pt>
                <c:pt idx="7">
                  <c:v>0.73035566583953682</c:v>
                </c:pt>
                <c:pt idx="8">
                  <c:v>0.75402081362346263</c:v>
                </c:pt>
                <c:pt idx="9">
                  <c:v>0.72310969116080936</c:v>
                </c:pt>
                <c:pt idx="10">
                  <c:v>0.72739187418086504</c:v>
                </c:pt>
                <c:pt idx="11">
                  <c:v>0.78971255673222396</c:v>
                </c:pt>
                <c:pt idx="12">
                  <c:v>0.77702702702702697</c:v>
                </c:pt>
                <c:pt idx="13">
                  <c:v>0.79911699779249445</c:v>
                </c:pt>
                <c:pt idx="14">
                  <c:v>0.82880434782608692</c:v>
                </c:pt>
                <c:pt idx="15">
                  <c:v>0.83333333333333337</c:v>
                </c:pt>
                <c:pt idx="16">
                  <c:v>0.81300813008130079</c:v>
                </c:pt>
              </c:numCache>
            </c:numRef>
          </c:val>
          <c:smooth val="0"/>
        </c:ser>
        <c:dLbls>
          <c:showLegendKey val="0"/>
          <c:showVal val="0"/>
          <c:showCatName val="0"/>
          <c:showSerName val="0"/>
          <c:showPercent val="0"/>
          <c:showBubbleSize val="0"/>
        </c:dLbls>
        <c:marker val="1"/>
        <c:smooth val="0"/>
        <c:axId val="120489088"/>
        <c:axId val="120491008"/>
      </c:lineChart>
      <c:catAx>
        <c:axId val="120489088"/>
        <c:scaling>
          <c:orientation val="minMax"/>
        </c:scaling>
        <c:delete val="0"/>
        <c:axPos val="b"/>
        <c:numFmt formatCode="General" sourceLinked="1"/>
        <c:majorTickMark val="out"/>
        <c:minorTickMark val="none"/>
        <c:tickLblPos val="nextTo"/>
        <c:txPr>
          <a:bodyPr/>
          <a:lstStyle/>
          <a:p>
            <a:pPr>
              <a:defRPr sz="900" baseline="0"/>
            </a:pPr>
            <a:endParaRPr lang="en-US"/>
          </a:p>
        </c:txPr>
        <c:crossAx val="120491008"/>
        <c:crosses val="autoZero"/>
        <c:auto val="1"/>
        <c:lblAlgn val="ctr"/>
        <c:lblOffset val="100"/>
        <c:noMultiLvlLbl val="0"/>
      </c:catAx>
      <c:valAx>
        <c:axId val="120491008"/>
        <c:scaling>
          <c:orientation val="minMax"/>
          <c:max val="1"/>
        </c:scaling>
        <c:delete val="0"/>
        <c:axPos val="l"/>
        <c:majorGridlines/>
        <c:numFmt formatCode="0%" sourceLinked="0"/>
        <c:majorTickMark val="out"/>
        <c:minorTickMark val="none"/>
        <c:tickLblPos val="nextTo"/>
        <c:crossAx val="120489088"/>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Cholesterol</a:t>
            </a:r>
            <a:endParaRPr lang="en-GB" sz="1100" dirty="0"/>
          </a:p>
        </c:rich>
      </c:tx>
      <c:layout>
        <c:manualLayout>
          <c:xMode val="edge"/>
          <c:yMode val="edge"/>
          <c:x val="0.36033231757317968"/>
          <c:y val="6.2582652106755163E-2"/>
        </c:manualLayout>
      </c:layout>
      <c:overlay val="0"/>
    </c:title>
    <c:autoTitleDeleted val="0"/>
    <c:plotArea>
      <c:layout>
        <c:manualLayout>
          <c:layoutTarget val="inner"/>
          <c:xMode val="edge"/>
          <c:yMode val="edge"/>
          <c:x val="4.6191957507366904E-2"/>
          <c:y val="0.18593463573491834"/>
          <c:w val="0.90761608498526614"/>
          <c:h val="0.68901415467725813"/>
        </c:manualLayout>
      </c:layout>
      <c:lineChart>
        <c:grouping val="standard"/>
        <c:varyColors val="0"/>
        <c:ser>
          <c:idx val="0"/>
          <c:order val="0"/>
          <c:marker>
            <c:symbol val="none"/>
          </c:marker>
          <c:cat>
            <c:numRef>
              <c:f>'[Chart in Microsoft PowerPoint]By Duration'!$A$64:$A$80</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Duration'!$E$64:$E$80</c:f>
              <c:numCache>
                <c:formatCode>0.0%</c:formatCode>
                <c:ptCount val="17"/>
                <c:pt idx="0">
                  <c:v>0.27615062761506276</c:v>
                </c:pt>
                <c:pt idx="1">
                  <c:v>0.28799444829979182</c:v>
                </c:pt>
                <c:pt idx="2">
                  <c:v>0.29290322580645162</c:v>
                </c:pt>
                <c:pt idx="3">
                  <c:v>0.27090084251458196</c:v>
                </c:pt>
                <c:pt idx="4">
                  <c:v>0.29247730220492868</c:v>
                </c:pt>
                <c:pt idx="5">
                  <c:v>0.28796169630642954</c:v>
                </c:pt>
                <c:pt idx="6">
                  <c:v>0.3094890510948905</c:v>
                </c:pt>
                <c:pt idx="7">
                  <c:v>0.30934656741108352</c:v>
                </c:pt>
                <c:pt idx="8">
                  <c:v>0.29612109744560078</c:v>
                </c:pt>
                <c:pt idx="9">
                  <c:v>0.30670926517571884</c:v>
                </c:pt>
                <c:pt idx="10">
                  <c:v>0.30799475753604194</c:v>
                </c:pt>
                <c:pt idx="11">
                  <c:v>0.31770045385779122</c:v>
                </c:pt>
                <c:pt idx="12">
                  <c:v>0.3141891891891892</c:v>
                </c:pt>
                <c:pt idx="13">
                  <c:v>0.28697571743929362</c:v>
                </c:pt>
                <c:pt idx="14">
                  <c:v>0.28260869565217389</c:v>
                </c:pt>
                <c:pt idx="15">
                  <c:v>0.2857142857142857</c:v>
                </c:pt>
                <c:pt idx="16">
                  <c:v>0.23577235772357724</c:v>
                </c:pt>
              </c:numCache>
            </c:numRef>
          </c:val>
          <c:smooth val="0"/>
        </c:ser>
        <c:ser>
          <c:idx val="1"/>
          <c:order val="1"/>
          <c:marker>
            <c:symbol val="none"/>
          </c:marker>
          <c:cat>
            <c:numRef>
              <c:f>'[Chart in Microsoft PowerPoint]By Duration'!$A$64:$A$80</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Duration'!$I$64:$I$80</c:f>
              <c:numCache>
                <c:formatCode>0.0%</c:formatCode>
                <c:ptCount val="17"/>
                <c:pt idx="0">
                  <c:v>0.33891213389121339</c:v>
                </c:pt>
                <c:pt idx="1">
                  <c:v>0.36988202637057599</c:v>
                </c:pt>
                <c:pt idx="2">
                  <c:v>0.38709677419354838</c:v>
                </c:pt>
                <c:pt idx="3">
                  <c:v>0.4219053791315619</c:v>
                </c:pt>
                <c:pt idx="4">
                  <c:v>0.43190661478599224</c:v>
                </c:pt>
                <c:pt idx="5">
                  <c:v>0.44049247606019154</c:v>
                </c:pt>
                <c:pt idx="6">
                  <c:v>0.44963503649635034</c:v>
                </c:pt>
                <c:pt idx="7">
                  <c:v>0.46815550041356491</c:v>
                </c:pt>
                <c:pt idx="8">
                  <c:v>0.45411542100283825</c:v>
                </c:pt>
                <c:pt idx="9">
                  <c:v>0.42917997870074548</c:v>
                </c:pt>
                <c:pt idx="10">
                  <c:v>0.46395806028833553</c:v>
                </c:pt>
                <c:pt idx="11">
                  <c:v>0.46444780635400906</c:v>
                </c:pt>
                <c:pt idx="12">
                  <c:v>0.48648648648648651</c:v>
                </c:pt>
                <c:pt idx="13">
                  <c:v>0.51214128035320083</c:v>
                </c:pt>
                <c:pt idx="14">
                  <c:v>0.60054347826086951</c:v>
                </c:pt>
                <c:pt idx="15">
                  <c:v>0.61904761904761907</c:v>
                </c:pt>
                <c:pt idx="16">
                  <c:v>0.56910569105691056</c:v>
                </c:pt>
              </c:numCache>
            </c:numRef>
          </c:val>
          <c:smooth val="0"/>
        </c:ser>
        <c:dLbls>
          <c:showLegendKey val="0"/>
          <c:showVal val="0"/>
          <c:showCatName val="0"/>
          <c:showSerName val="0"/>
          <c:showPercent val="0"/>
          <c:showBubbleSize val="0"/>
        </c:dLbls>
        <c:marker val="1"/>
        <c:smooth val="0"/>
        <c:axId val="120735232"/>
        <c:axId val="120737152"/>
      </c:lineChart>
      <c:catAx>
        <c:axId val="120735232"/>
        <c:scaling>
          <c:orientation val="minMax"/>
        </c:scaling>
        <c:delete val="0"/>
        <c:axPos val="b"/>
        <c:numFmt formatCode="General" sourceLinked="1"/>
        <c:majorTickMark val="out"/>
        <c:minorTickMark val="none"/>
        <c:tickLblPos val="nextTo"/>
        <c:txPr>
          <a:bodyPr/>
          <a:lstStyle/>
          <a:p>
            <a:pPr>
              <a:defRPr sz="900" baseline="0"/>
            </a:pPr>
            <a:endParaRPr lang="en-US"/>
          </a:p>
        </c:txPr>
        <c:crossAx val="120737152"/>
        <c:crosses val="autoZero"/>
        <c:auto val="1"/>
        <c:lblAlgn val="ctr"/>
        <c:lblOffset val="100"/>
        <c:noMultiLvlLbl val="0"/>
      </c:catAx>
      <c:valAx>
        <c:axId val="120737152"/>
        <c:scaling>
          <c:orientation val="minMax"/>
          <c:max val="1"/>
        </c:scaling>
        <c:delete val="1"/>
        <c:axPos val="l"/>
        <c:majorGridlines/>
        <c:numFmt formatCode="0.0%" sourceLinked="1"/>
        <c:majorTickMark val="out"/>
        <c:minorTickMark val="none"/>
        <c:tickLblPos val="nextTo"/>
        <c:crossAx val="120735232"/>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smtClean="0"/>
              <a:t>Kidney</a:t>
            </a:r>
            <a:endParaRPr lang="en-GB" dirty="0"/>
          </a:p>
        </c:rich>
      </c:tx>
      <c:layout>
        <c:manualLayout>
          <c:xMode val="edge"/>
          <c:yMode val="edge"/>
          <c:x val="0.4118153538495723"/>
          <c:y val="0"/>
        </c:manualLayout>
      </c:layout>
      <c:overlay val="0"/>
    </c:title>
    <c:autoTitleDeleted val="0"/>
    <c:plotArea>
      <c:layout>
        <c:manualLayout>
          <c:layoutTarget val="inner"/>
          <c:xMode val="edge"/>
          <c:yMode val="edge"/>
          <c:x val="4.6191957507366904E-2"/>
          <c:y val="0.11004881795290915"/>
          <c:w val="0.90761608498526614"/>
          <c:h val="0.75109509601925262"/>
        </c:manualLayout>
      </c:layout>
      <c:lineChart>
        <c:grouping val="standard"/>
        <c:varyColors val="0"/>
        <c:ser>
          <c:idx val="0"/>
          <c:order val="0"/>
          <c:marker>
            <c:symbol val="none"/>
          </c:marker>
          <c:cat>
            <c:numRef>
              <c:f>'[Chart in Microsoft PowerPoint]By Duration'!$A$93:$A$109</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Duration'!$E$93:$E$109</c:f>
              <c:numCache>
                <c:formatCode>0.0%</c:formatCode>
                <c:ptCount val="17"/>
                <c:pt idx="0">
                  <c:v>0.29539748953974898</c:v>
                </c:pt>
                <c:pt idx="1">
                  <c:v>0.29424011103400416</c:v>
                </c:pt>
                <c:pt idx="2">
                  <c:v>0.33225806451612905</c:v>
                </c:pt>
                <c:pt idx="3">
                  <c:v>0.29358392741412831</c:v>
                </c:pt>
                <c:pt idx="4">
                  <c:v>0.31712062256809337</c:v>
                </c:pt>
                <c:pt idx="5">
                  <c:v>0.31600547195622436</c:v>
                </c:pt>
                <c:pt idx="6">
                  <c:v>0.33722627737226279</c:v>
                </c:pt>
                <c:pt idx="7">
                  <c:v>0.32588916459884204</c:v>
                </c:pt>
                <c:pt idx="8">
                  <c:v>0.33396404919583728</c:v>
                </c:pt>
                <c:pt idx="9">
                  <c:v>0.30883919062832799</c:v>
                </c:pt>
                <c:pt idx="10">
                  <c:v>0.33289646133682832</c:v>
                </c:pt>
                <c:pt idx="11">
                  <c:v>0.32072617246596069</c:v>
                </c:pt>
                <c:pt idx="12">
                  <c:v>0.34966216216216217</c:v>
                </c:pt>
                <c:pt idx="13">
                  <c:v>0.30684326710816778</c:v>
                </c:pt>
                <c:pt idx="14">
                  <c:v>0.29891304347826086</c:v>
                </c:pt>
                <c:pt idx="15">
                  <c:v>0.27142857142857141</c:v>
                </c:pt>
                <c:pt idx="16">
                  <c:v>0.33333333333333331</c:v>
                </c:pt>
              </c:numCache>
            </c:numRef>
          </c:val>
          <c:smooth val="0"/>
        </c:ser>
        <c:ser>
          <c:idx val="1"/>
          <c:order val="1"/>
          <c:marker>
            <c:symbol val="none"/>
          </c:marker>
          <c:cat>
            <c:numRef>
              <c:f>'[Chart in Microsoft PowerPoint]By Duration'!$A$93:$A$109</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Duration'!$I$93:$I$109</c:f>
              <c:numCache>
                <c:formatCode>0.0%</c:formatCode>
                <c:ptCount val="17"/>
                <c:pt idx="0">
                  <c:v>0.2878661087866109</c:v>
                </c:pt>
                <c:pt idx="1">
                  <c:v>0.25190839694656486</c:v>
                </c:pt>
                <c:pt idx="2">
                  <c:v>0.29483870967741937</c:v>
                </c:pt>
                <c:pt idx="3">
                  <c:v>0.29682436811406349</c:v>
                </c:pt>
                <c:pt idx="4">
                  <c:v>0.30025940337224383</c:v>
                </c:pt>
                <c:pt idx="5">
                  <c:v>0.33652530779753764</c:v>
                </c:pt>
                <c:pt idx="6">
                  <c:v>0.32262773722627736</c:v>
                </c:pt>
                <c:pt idx="7">
                  <c:v>0.33581472291149711</c:v>
                </c:pt>
                <c:pt idx="8">
                  <c:v>0.34342478713339641</c:v>
                </c:pt>
                <c:pt idx="9">
                  <c:v>0.34824281150159747</c:v>
                </c:pt>
                <c:pt idx="10">
                  <c:v>0.33289646133682832</c:v>
                </c:pt>
                <c:pt idx="11">
                  <c:v>0.30862329803328292</c:v>
                </c:pt>
                <c:pt idx="12">
                  <c:v>0.3158783783783784</c:v>
                </c:pt>
                <c:pt idx="13">
                  <c:v>0.39955849889624723</c:v>
                </c:pt>
                <c:pt idx="14">
                  <c:v>0.40489130434782611</c:v>
                </c:pt>
                <c:pt idx="15">
                  <c:v>0.4</c:v>
                </c:pt>
                <c:pt idx="16">
                  <c:v>0.3983739837398374</c:v>
                </c:pt>
              </c:numCache>
            </c:numRef>
          </c:val>
          <c:smooth val="0"/>
        </c:ser>
        <c:dLbls>
          <c:showLegendKey val="0"/>
          <c:showVal val="0"/>
          <c:showCatName val="0"/>
          <c:showSerName val="0"/>
          <c:showPercent val="0"/>
          <c:showBubbleSize val="0"/>
        </c:dLbls>
        <c:marker val="1"/>
        <c:smooth val="0"/>
        <c:axId val="108545152"/>
        <c:axId val="108546688"/>
      </c:lineChart>
      <c:catAx>
        <c:axId val="108545152"/>
        <c:scaling>
          <c:orientation val="minMax"/>
        </c:scaling>
        <c:delete val="0"/>
        <c:axPos val="b"/>
        <c:numFmt formatCode="General" sourceLinked="1"/>
        <c:majorTickMark val="out"/>
        <c:minorTickMark val="none"/>
        <c:tickLblPos val="nextTo"/>
        <c:crossAx val="108546688"/>
        <c:crosses val="autoZero"/>
        <c:auto val="1"/>
        <c:lblAlgn val="ctr"/>
        <c:lblOffset val="100"/>
        <c:noMultiLvlLbl val="0"/>
      </c:catAx>
      <c:valAx>
        <c:axId val="108546688"/>
        <c:scaling>
          <c:orientation val="minMax"/>
          <c:max val="1"/>
        </c:scaling>
        <c:delete val="1"/>
        <c:axPos val="l"/>
        <c:majorGridlines/>
        <c:numFmt formatCode="0.0%" sourceLinked="1"/>
        <c:majorTickMark val="out"/>
        <c:minorTickMark val="none"/>
        <c:tickLblPos val="nextTo"/>
        <c:crossAx val="108545152"/>
        <c:crosses val="autoZero"/>
        <c:crossBetween val="between"/>
        <c:majorUnit val="0.2"/>
      </c:valAx>
      <c:spPr>
        <a:solidFill>
          <a:schemeClr val="accent4">
            <a:lumMod val="20000"/>
            <a:lumOff val="80000"/>
          </a:schemeClr>
        </a:solidFill>
      </c:spPr>
    </c:plotArea>
    <c:plotVisOnly val="1"/>
    <c:dispBlanksAs val="gap"/>
    <c:showDLblsOverMax val="0"/>
  </c:chart>
  <c:txPr>
    <a:bodyPr/>
    <a:lstStyle/>
    <a:p>
      <a:pPr>
        <a:defRPr sz="900" baseline="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Foot</a:t>
            </a:r>
            <a:endParaRPr lang="en-GB" sz="1100" dirty="0"/>
          </a:p>
        </c:rich>
      </c:tx>
      <c:layout/>
      <c:overlay val="1"/>
    </c:title>
    <c:autoTitleDeleted val="0"/>
    <c:plotArea>
      <c:layout>
        <c:manualLayout>
          <c:layoutTarget val="inner"/>
          <c:xMode val="edge"/>
          <c:yMode val="edge"/>
          <c:x val="4.6191957507366904E-2"/>
          <c:y val="0.16461133948079842"/>
          <c:w val="0.90761608498526614"/>
          <c:h val="0.70616875902677478"/>
        </c:manualLayout>
      </c:layout>
      <c:lineChart>
        <c:grouping val="standard"/>
        <c:varyColors val="0"/>
        <c:ser>
          <c:idx val="0"/>
          <c:order val="0"/>
          <c:marker>
            <c:symbol val="none"/>
          </c:marker>
          <c:cat>
            <c:numRef>
              <c:f>'[Chart in Microsoft PowerPoint]By Duration'!$A$122:$A$138</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Duration'!$E$122:$E$138</c:f>
              <c:numCache>
                <c:formatCode>0.0%</c:formatCode>
                <c:ptCount val="17"/>
                <c:pt idx="0">
                  <c:v>0.23925863521482729</c:v>
                </c:pt>
                <c:pt idx="1">
                  <c:v>0.22910863509749305</c:v>
                </c:pt>
                <c:pt idx="2">
                  <c:v>0.25839793281653745</c:v>
                </c:pt>
                <c:pt idx="3">
                  <c:v>0.2267706302794022</c:v>
                </c:pt>
                <c:pt idx="4">
                  <c:v>0.24057217165149544</c:v>
                </c:pt>
                <c:pt idx="5">
                  <c:v>0.22565157750342935</c:v>
                </c:pt>
                <c:pt idx="6">
                  <c:v>0.22693997071742314</c:v>
                </c:pt>
                <c:pt idx="7">
                  <c:v>0.25041459369817581</c:v>
                </c:pt>
                <c:pt idx="8">
                  <c:v>0.24714828897338403</c:v>
                </c:pt>
                <c:pt idx="9">
                  <c:v>0.24038461538461539</c:v>
                </c:pt>
                <c:pt idx="10">
                  <c:v>0.21372031662269128</c:v>
                </c:pt>
                <c:pt idx="11">
                  <c:v>0.22644376899696048</c:v>
                </c:pt>
                <c:pt idx="12">
                  <c:v>0.22108843537414966</c:v>
                </c:pt>
                <c:pt idx="13">
                  <c:v>0.21017699115044247</c:v>
                </c:pt>
                <c:pt idx="14">
                  <c:v>0.22615803814713897</c:v>
                </c:pt>
                <c:pt idx="15">
                  <c:v>0.19523809523809524</c:v>
                </c:pt>
                <c:pt idx="16">
                  <c:v>0.21138211382113822</c:v>
                </c:pt>
              </c:numCache>
            </c:numRef>
          </c:val>
          <c:smooth val="0"/>
        </c:ser>
        <c:ser>
          <c:idx val="1"/>
          <c:order val="1"/>
          <c:marker>
            <c:symbol val="none"/>
          </c:marker>
          <c:cat>
            <c:numRef>
              <c:f>'[Chart in Microsoft PowerPoint]By Duration'!$A$122:$A$138</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Duration'!$I$122:$I$138</c:f>
              <c:numCache>
                <c:formatCode>0.0%</c:formatCode>
                <c:ptCount val="17"/>
                <c:pt idx="0">
                  <c:v>0.33389121338912137</c:v>
                </c:pt>
                <c:pt idx="1">
                  <c:v>0.35114503816793891</c:v>
                </c:pt>
                <c:pt idx="2">
                  <c:v>0.39806451612903226</c:v>
                </c:pt>
                <c:pt idx="3">
                  <c:v>0.41607258587167856</c:v>
                </c:pt>
                <c:pt idx="4">
                  <c:v>0.4066147859922179</c:v>
                </c:pt>
                <c:pt idx="5">
                  <c:v>0.41723666210670313</c:v>
                </c:pt>
                <c:pt idx="6">
                  <c:v>0.42554744525547444</c:v>
                </c:pt>
                <c:pt idx="7">
                  <c:v>0.42431761786600497</c:v>
                </c:pt>
                <c:pt idx="8">
                  <c:v>0.45127719962157048</c:v>
                </c:pt>
                <c:pt idx="9">
                  <c:v>0.42705005324813633</c:v>
                </c:pt>
                <c:pt idx="10">
                  <c:v>0.44298820445609438</c:v>
                </c:pt>
                <c:pt idx="11">
                  <c:v>0.45990922844175491</c:v>
                </c:pt>
                <c:pt idx="12">
                  <c:v>0.45777027027027029</c:v>
                </c:pt>
                <c:pt idx="13">
                  <c:v>0.49006622516556292</c:v>
                </c:pt>
                <c:pt idx="14">
                  <c:v>0.57880434782608692</c:v>
                </c:pt>
                <c:pt idx="15">
                  <c:v>0.59523809523809523</c:v>
                </c:pt>
                <c:pt idx="16">
                  <c:v>0.52032520325203258</c:v>
                </c:pt>
              </c:numCache>
            </c:numRef>
          </c:val>
          <c:smooth val="0"/>
        </c:ser>
        <c:dLbls>
          <c:showLegendKey val="0"/>
          <c:showVal val="0"/>
          <c:showCatName val="0"/>
          <c:showSerName val="0"/>
          <c:showPercent val="0"/>
          <c:showBubbleSize val="0"/>
        </c:dLbls>
        <c:marker val="1"/>
        <c:smooth val="0"/>
        <c:axId val="108994944"/>
        <c:axId val="108997248"/>
      </c:lineChart>
      <c:catAx>
        <c:axId val="108994944"/>
        <c:scaling>
          <c:orientation val="minMax"/>
        </c:scaling>
        <c:delete val="0"/>
        <c:axPos val="b"/>
        <c:numFmt formatCode="General" sourceLinked="1"/>
        <c:majorTickMark val="out"/>
        <c:minorTickMark val="none"/>
        <c:tickLblPos val="nextTo"/>
        <c:txPr>
          <a:bodyPr/>
          <a:lstStyle/>
          <a:p>
            <a:pPr>
              <a:defRPr sz="900" baseline="0"/>
            </a:pPr>
            <a:endParaRPr lang="en-US"/>
          </a:p>
        </c:txPr>
        <c:crossAx val="108997248"/>
        <c:crosses val="autoZero"/>
        <c:auto val="1"/>
        <c:lblAlgn val="ctr"/>
        <c:lblOffset val="100"/>
        <c:noMultiLvlLbl val="0"/>
      </c:catAx>
      <c:valAx>
        <c:axId val="108997248"/>
        <c:scaling>
          <c:orientation val="minMax"/>
          <c:max val="1"/>
        </c:scaling>
        <c:delete val="1"/>
        <c:axPos val="l"/>
        <c:majorGridlines/>
        <c:numFmt formatCode="0.0%" sourceLinked="1"/>
        <c:majorTickMark val="out"/>
        <c:minorTickMark val="none"/>
        <c:tickLblPos val="nextTo"/>
        <c:crossAx val="108994944"/>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'[Chart in Microsoft PowerPoint]By Country (2)'!$A$31</c:f>
              <c:strCache>
                <c:ptCount val="1"/>
                <c:pt idx="0">
                  <c:v>Child</c:v>
                </c:pt>
              </c:strCache>
            </c:strRef>
          </c:tx>
          <c:invertIfNegative val="0"/>
          <c:dPt>
            <c:idx val="0"/>
            <c:invertIfNegative val="0"/>
            <c:bubble3D val="0"/>
            <c:spPr>
              <a:solidFill>
                <a:schemeClr val="accent1">
                  <a:alpha val="50000"/>
                </a:schemeClr>
              </a:solidFill>
            </c:spPr>
          </c:dPt>
          <c:cat>
            <c:strRef>
              <c:f>'[Chart in Microsoft PowerPoint]By Country (2)'!$B$30:$C$30</c:f>
              <c:strCache>
                <c:ptCount val="2"/>
                <c:pt idx="0">
                  <c:v>Patient Count</c:v>
                </c:pt>
                <c:pt idx="1">
                  <c:v>HbA1c</c:v>
                </c:pt>
              </c:strCache>
            </c:strRef>
          </c:cat>
          <c:val>
            <c:numRef>
              <c:f>'[Chart in Microsoft PowerPoint]By Country (2)'!$B$31:$C$31</c:f>
              <c:numCache>
                <c:formatCode>0.0%</c:formatCode>
                <c:ptCount val="2"/>
                <c:pt idx="0" formatCode="#,##0_ ;\-#,##0\ ">
                  <c:v>16730</c:v>
                </c:pt>
                <c:pt idx="1">
                  <c:v>0.15152774890875079</c:v>
                </c:pt>
              </c:numCache>
            </c:numRef>
          </c:val>
        </c:ser>
        <c:ser>
          <c:idx val="1"/>
          <c:order val="1"/>
          <c:tx>
            <c:strRef>
              <c:f>'[Chart in Microsoft PowerPoint]By Country (2)'!$A$32</c:f>
              <c:strCache>
                <c:ptCount val="1"/>
                <c:pt idx="0">
                  <c:v>Adult</c:v>
                </c:pt>
              </c:strCache>
            </c:strRef>
          </c:tx>
          <c:invertIfNegative val="0"/>
          <c:dPt>
            <c:idx val="0"/>
            <c:invertIfNegative val="0"/>
            <c:bubble3D val="0"/>
            <c:spPr>
              <a:solidFill>
                <a:schemeClr val="accent2">
                  <a:alpha val="50000"/>
                </a:schemeClr>
              </a:solidFill>
            </c:spPr>
          </c:dPt>
          <c:cat>
            <c:strRef>
              <c:f>'[Chart in Microsoft PowerPoint]By Country (2)'!$B$30:$C$30</c:f>
              <c:strCache>
                <c:ptCount val="2"/>
                <c:pt idx="0">
                  <c:v>Patient Count</c:v>
                </c:pt>
                <c:pt idx="1">
                  <c:v>HbA1c</c:v>
                </c:pt>
              </c:strCache>
            </c:strRef>
          </c:cat>
          <c:val>
            <c:numRef>
              <c:f>'[Chart in Microsoft PowerPoint]By Country (2)'!$B$32:$C$32</c:f>
              <c:numCache>
                <c:formatCode>0.0%</c:formatCode>
                <c:ptCount val="2"/>
                <c:pt idx="0" formatCode="#,##0_ ;\-#,##0\ ">
                  <c:v>16730</c:v>
                </c:pt>
                <c:pt idx="1">
                  <c:v>0.13518534155197162</c:v>
                </c:pt>
              </c:numCache>
            </c:numRef>
          </c:val>
        </c:ser>
        <c:dLbls>
          <c:showLegendKey val="0"/>
          <c:showVal val="0"/>
          <c:showCatName val="0"/>
          <c:showSerName val="0"/>
          <c:showPercent val="0"/>
          <c:showBubbleSize val="0"/>
        </c:dLbls>
        <c:gapWidth val="150"/>
        <c:overlap val="100"/>
        <c:axId val="108428288"/>
        <c:axId val="108450560"/>
      </c:barChart>
      <c:catAx>
        <c:axId val="108428288"/>
        <c:scaling>
          <c:orientation val="minMax"/>
        </c:scaling>
        <c:delete val="0"/>
        <c:axPos val="b"/>
        <c:majorTickMark val="out"/>
        <c:minorTickMark val="none"/>
        <c:tickLblPos val="nextTo"/>
        <c:crossAx val="108450560"/>
        <c:crosses val="autoZero"/>
        <c:auto val="1"/>
        <c:lblAlgn val="ctr"/>
        <c:lblOffset val="100"/>
        <c:noMultiLvlLbl val="0"/>
      </c:catAx>
      <c:valAx>
        <c:axId val="108450560"/>
        <c:scaling>
          <c:orientation val="minMax"/>
        </c:scaling>
        <c:delete val="0"/>
        <c:axPos val="l"/>
        <c:majorGridlines/>
        <c:numFmt formatCode="0%" sourceLinked="1"/>
        <c:majorTickMark val="out"/>
        <c:minorTickMark val="none"/>
        <c:tickLblPos val="nextTo"/>
        <c:crossAx val="108428288"/>
        <c:crosses val="autoZero"/>
        <c:crossBetween val="between"/>
      </c:valAx>
    </c:plotArea>
    <c:legend>
      <c:legendPos val="r"/>
      <c:layout>
        <c:manualLayout>
          <c:xMode val="edge"/>
          <c:yMode val="edge"/>
          <c:x val="0.86153477690288705"/>
          <c:y val="0.20635471180568091"/>
          <c:w val="0.1079096675415573"/>
          <c:h val="0.15642473021258166"/>
        </c:manualLayout>
      </c:layout>
      <c:overlay val="0"/>
    </c:legend>
    <c:plotVisOnly val="1"/>
    <c:dispBlanksAs val="gap"/>
    <c:showDLblsOverMax val="0"/>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'[Chart in Microsoft PowerPoint]Graphs'!$C$28</c:f>
              <c:strCache>
                <c:ptCount val="1"/>
                <c:pt idx="0">
                  <c:v>Pre-Transition</c:v>
                </c:pt>
              </c:strCache>
            </c:strRef>
          </c:tx>
          <c:invertIfNegative val="0"/>
          <c:cat>
            <c:strRef>
              <c:f>'[Chart in Microsoft PowerPoint]Graphs'!$D$27:$E$27</c:f>
              <c:strCache>
                <c:ptCount val="2"/>
                <c:pt idx="0">
                  <c:v>England</c:v>
                </c:pt>
                <c:pt idx="1">
                  <c:v>Wales</c:v>
                </c:pt>
              </c:strCache>
            </c:strRef>
          </c:cat>
          <c:val>
            <c:numRef>
              <c:f>'[Chart in Microsoft PowerPoint]Graphs'!$D$28:$E$28</c:f>
              <c:numCache>
                <c:formatCode>0.0%</c:formatCode>
                <c:ptCount val="2"/>
                <c:pt idx="0">
                  <c:v>0.15221008464153946</c:v>
                </c:pt>
                <c:pt idx="1">
                  <c:v>0.1360655737704918</c:v>
                </c:pt>
              </c:numCache>
            </c:numRef>
          </c:val>
        </c:ser>
        <c:ser>
          <c:idx val="1"/>
          <c:order val="1"/>
          <c:tx>
            <c:strRef>
              <c:f>'[Chart in Microsoft PowerPoint]Graphs'!$C$29</c:f>
              <c:strCache>
                <c:ptCount val="1"/>
                <c:pt idx="0">
                  <c:v>Post-Transition</c:v>
                </c:pt>
              </c:strCache>
            </c:strRef>
          </c:tx>
          <c:invertIfNegative val="0"/>
          <c:cat>
            <c:strRef>
              <c:f>'[Chart in Microsoft PowerPoint]Graphs'!$D$27:$E$27</c:f>
              <c:strCache>
                <c:ptCount val="2"/>
                <c:pt idx="0">
                  <c:v>England</c:v>
                </c:pt>
                <c:pt idx="1">
                  <c:v>Wales</c:v>
                </c:pt>
              </c:strCache>
            </c:strRef>
          </c:cat>
          <c:val>
            <c:numRef>
              <c:f>'[Chart in Microsoft PowerPoint]Graphs'!$D$29:$E$29</c:f>
              <c:numCache>
                <c:formatCode>0.0%</c:formatCode>
                <c:ptCount val="2"/>
                <c:pt idx="0">
                  <c:v>0.13676352972540656</c:v>
                </c:pt>
                <c:pt idx="1">
                  <c:v>0.10508474576271186</c:v>
                </c:pt>
              </c:numCache>
            </c:numRef>
          </c:val>
        </c:ser>
        <c:dLbls>
          <c:showLegendKey val="0"/>
          <c:showVal val="0"/>
          <c:showCatName val="0"/>
          <c:showSerName val="0"/>
          <c:showPercent val="0"/>
          <c:showBubbleSize val="0"/>
        </c:dLbls>
        <c:gapWidth val="150"/>
        <c:axId val="108829696"/>
        <c:axId val="108872448"/>
      </c:barChart>
      <c:catAx>
        <c:axId val="108829696"/>
        <c:scaling>
          <c:orientation val="minMax"/>
        </c:scaling>
        <c:delete val="0"/>
        <c:axPos val="b"/>
        <c:majorTickMark val="out"/>
        <c:minorTickMark val="none"/>
        <c:tickLblPos val="nextTo"/>
        <c:crossAx val="108872448"/>
        <c:crosses val="autoZero"/>
        <c:auto val="1"/>
        <c:lblAlgn val="ctr"/>
        <c:lblOffset val="100"/>
        <c:noMultiLvlLbl val="0"/>
      </c:catAx>
      <c:valAx>
        <c:axId val="108872448"/>
        <c:scaling>
          <c:orientation val="minMax"/>
          <c:max val="0.30000000000000004"/>
        </c:scaling>
        <c:delete val="0"/>
        <c:axPos val="l"/>
        <c:majorGridlines/>
        <c:numFmt formatCode="0%" sourceLinked="0"/>
        <c:majorTickMark val="out"/>
        <c:minorTickMark val="none"/>
        <c:tickLblPos val="nextTo"/>
        <c:crossAx val="108829696"/>
        <c:crosses val="autoZero"/>
        <c:crossBetween val="between"/>
        <c:majorUnit val="5.000000000000001E-2"/>
      </c:valAx>
    </c:plotArea>
    <c:legend>
      <c:legendPos val="r"/>
      <c:layout/>
      <c:overlay val="0"/>
    </c:legend>
    <c:plotVisOnly val="1"/>
    <c:dispBlanksAs val="gap"/>
    <c:showDLblsOverMax val="0"/>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'[Chart in Microsoft PowerPoint]Graphs'!$C$34</c:f>
              <c:strCache>
                <c:ptCount val="1"/>
                <c:pt idx="0">
                  <c:v>Pre-Transition</c:v>
                </c:pt>
              </c:strCache>
            </c:strRef>
          </c:tx>
          <c:invertIfNegative val="0"/>
          <c:cat>
            <c:strRef>
              <c:f>'[Chart in Microsoft PowerPoint]Graphs'!$D$33:$E$33</c:f>
              <c:strCache>
                <c:ptCount val="2"/>
                <c:pt idx="0">
                  <c:v>Male</c:v>
                </c:pt>
                <c:pt idx="1">
                  <c:v>Female</c:v>
                </c:pt>
              </c:strCache>
            </c:strRef>
          </c:cat>
          <c:val>
            <c:numRef>
              <c:f>'[Chart in Microsoft PowerPoint]Graphs'!$D$34:$E$34</c:f>
              <c:numCache>
                <c:formatCode>0.0%</c:formatCode>
                <c:ptCount val="2"/>
                <c:pt idx="0">
                  <c:v>0.16028552887735237</c:v>
                </c:pt>
                <c:pt idx="1">
                  <c:v>0.14184717208182912</c:v>
                </c:pt>
              </c:numCache>
            </c:numRef>
          </c:val>
        </c:ser>
        <c:ser>
          <c:idx val="1"/>
          <c:order val="1"/>
          <c:tx>
            <c:strRef>
              <c:f>'[Chart in Microsoft PowerPoint]Graphs'!$C$35</c:f>
              <c:strCache>
                <c:ptCount val="1"/>
                <c:pt idx="0">
                  <c:v>Post-Transition</c:v>
                </c:pt>
              </c:strCache>
            </c:strRef>
          </c:tx>
          <c:invertIfNegative val="0"/>
          <c:cat>
            <c:strRef>
              <c:f>'[Chart in Microsoft PowerPoint]Graphs'!$D$33:$E$33</c:f>
              <c:strCache>
                <c:ptCount val="2"/>
                <c:pt idx="0">
                  <c:v>Male</c:v>
                </c:pt>
                <c:pt idx="1">
                  <c:v>Female</c:v>
                </c:pt>
              </c:strCache>
            </c:strRef>
          </c:cat>
          <c:val>
            <c:numRef>
              <c:f>'[Chart in Microsoft PowerPoint]Graphs'!$D$35:$E$35</c:f>
              <c:numCache>
                <c:formatCode>0.0%</c:formatCode>
                <c:ptCount val="2"/>
                <c:pt idx="0">
                  <c:v>0.14183266932270916</c:v>
                </c:pt>
                <c:pt idx="1">
                  <c:v>0.12701868989294138</c:v>
                </c:pt>
              </c:numCache>
            </c:numRef>
          </c:val>
        </c:ser>
        <c:dLbls>
          <c:showLegendKey val="0"/>
          <c:showVal val="0"/>
          <c:showCatName val="0"/>
          <c:showSerName val="0"/>
          <c:showPercent val="0"/>
          <c:showBubbleSize val="0"/>
        </c:dLbls>
        <c:gapWidth val="150"/>
        <c:axId val="111372928"/>
        <c:axId val="111851776"/>
      </c:barChart>
      <c:catAx>
        <c:axId val="111372928"/>
        <c:scaling>
          <c:orientation val="minMax"/>
        </c:scaling>
        <c:delete val="0"/>
        <c:axPos val="b"/>
        <c:majorTickMark val="out"/>
        <c:minorTickMark val="none"/>
        <c:tickLblPos val="nextTo"/>
        <c:crossAx val="111851776"/>
        <c:crosses val="autoZero"/>
        <c:auto val="1"/>
        <c:lblAlgn val="ctr"/>
        <c:lblOffset val="100"/>
        <c:noMultiLvlLbl val="0"/>
      </c:catAx>
      <c:valAx>
        <c:axId val="111851776"/>
        <c:scaling>
          <c:orientation val="minMax"/>
          <c:max val="0.30000000000000004"/>
        </c:scaling>
        <c:delete val="0"/>
        <c:axPos val="l"/>
        <c:majorGridlines/>
        <c:numFmt formatCode="0%" sourceLinked="0"/>
        <c:majorTickMark val="out"/>
        <c:minorTickMark val="none"/>
        <c:tickLblPos val="nextTo"/>
        <c:crossAx val="111372928"/>
        <c:crosses val="autoZero"/>
        <c:crossBetween val="between"/>
        <c:majorUnit val="5.000000000000001E-2"/>
      </c:valAx>
    </c:plotArea>
    <c:legend>
      <c:legendPos val="r"/>
      <c:layout/>
      <c:overlay val="0"/>
    </c:legend>
    <c:plotVisOnly val="1"/>
    <c:dispBlanksAs val="gap"/>
    <c:showDLblsOverMax val="0"/>
  </c:chart>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'[Chart in Microsoft PowerPoint]Ethnicity charts'!$C$56</c:f>
              <c:strCache>
                <c:ptCount val="1"/>
                <c:pt idx="0">
                  <c:v>Pre-Transition</c:v>
                </c:pt>
              </c:strCache>
            </c:strRef>
          </c:tx>
          <c:invertIfNegative val="0"/>
          <c:cat>
            <c:multiLvlStrRef>
              <c:f>'[Chart in Microsoft PowerPoint]Ethnicity charts'!$A$57:$B$60</c:f>
              <c:multiLvlStrCache>
                <c:ptCount val="4"/>
                <c:lvl>
                  <c:pt idx="0">
                    <c:v>Asian</c:v>
                  </c:pt>
                  <c:pt idx="1">
                    <c:v>Black</c:v>
                  </c:pt>
                  <c:pt idx="2">
                    <c:v>Other</c:v>
                  </c:pt>
                  <c:pt idx="3">
                    <c:v>White</c:v>
                  </c:pt>
                </c:lvl>
                <c:lvl>
                  <c:pt idx="0">
                    <c:v>HbA1c</c:v>
                  </c:pt>
                </c:lvl>
              </c:multiLvlStrCache>
            </c:multiLvlStrRef>
          </c:cat>
          <c:val>
            <c:numRef>
              <c:f>'[Chart in Microsoft PowerPoint]Ethnicity charts'!$C$57:$C$60</c:f>
              <c:numCache>
                <c:formatCode>0.0%</c:formatCode>
                <c:ptCount val="4"/>
                <c:pt idx="0">
                  <c:v>0.16121495327102803</c:v>
                </c:pt>
                <c:pt idx="1">
                  <c:v>0.11239193083573487</c:v>
                </c:pt>
                <c:pt idx="2">
                  <c:v>0.14192139737991266</c:v>
                </c:pt>
                <c:pt idx="3">
                  <c:v>0.14690901827624089</c:v>
                </c:pt>
              </c:numCache>
            </c:numRef>
          </c:val>
        </c:ser>
        <c:ser>
          <c:idx val="1"/>
          <c:order val="1"/>
          <c:tx>
            <c:strRef>
              <c:f>'[Chart in Microsoft PowerPoint]Ethnicity charts'!$D$56</c:f>
              <c:strCache>
                <c:ptCount val="1"/>
                <c:pt idx="0">
                  <c:v>Post-Transition</c:v>
                </c:pt>
              </c:strCache>
            </c:strRef>
          </c:tx>
          <c:invertIfNegative val="0"/>
          <c:cat>
            <c:multiLvlStrRef>
              <c:f>'[Chart in Microsoft PowerPoint]Ethnicity charts'!$A$57:$B$60</c:f>
              <c:multiLvlStrCache>
                <c:ptCount val="4"/>
                <c:lvl>
                  <c:pt idx="0">
                    <c:v>Asian</c:v>
                  </c:pt>
                  <c:pt idx="1">
                    <c:v>Black</c:v>
                  </c:pt>
                  <c:pt idx="2">
                    <c:v>Other</c:v>
                  </c:pt>
                  <c:pt idx="3">
                    <c:v>White</c:v>
                  </c:pt>
                </c:lvl>
                <c:lvl>
                  <c:pt idx="0">
                    <c:v>HbA1c</c:v>
                  </c:pt>
                </c:lvl>
              </c:multiLvlStrCache>
            </c:multiLvlStrRef>
          </c:cat>
          <c:val>
            <c:numRef>
              <c:f>'[Chart in Microsoft PowerPoint]Ethnicity charts'!$D$57:$D$60</c:f>
              <c:numCache>
                <c:formatCode>0.0%</c:formatCode>
                <c:ptCount val="4"/>
                <c:pt idx="0">
                  <c:v>0.15364583333333334</c:v>
                </c:pt>
                <c:pt idx="1">
                  <c:v>0.1048951048951049</c:v>
                </c:pt>
                <c:pt idx="2">
                  <c:v>0.15926892950391644</c:v>
                </c:pt>
                <c:pt idx="3">
                  <c:v>0.13133253301320527</c:v>
                </c:pt>
              </c:numCache>
            </c:numRef>
          </c:val>
        </c:ser>
        <c:dLbls>
          <c:showLegendKey val="0"/>
          <c:showVal val="0"/>
          <c:showCatName val="0"/>
          <c:showSerName val="0"/>
          <c:showPercent val="0"/>
          <c:showBubbleSize val="0"/>
        </c:dLbls>
        <c:gapWidth val="150"/>
        <c:axId val="111348352"/>
        <c:axId val="111350144"/>
      </c:barChart>
      <c:catAx>
        <c:axId val="111348352"/>
        <c:scaling>
          <c:orientation val="minMax"/>
        </c:scaling>
        <c:delete val="0"/>
        <c:axPos val="b"/>
        <c:majorTickMark val="out"/>
        <c:minorTickMark val="none"/>
        <c:tickLblPos val="nextTo"/>
        <c:crossAx val="111350144"/>
        <c:crosses val="autoZero"/>
        <c:auto val="1"/>
        <c:lblAlgn val="ctr"/>
        <c:lblOffset val="100"/>
        <c:noMultiLvlLbl val="0"/>
      </c:catAx>
      <c:valAx>
        <c:axId val="111350144"/>
        <c:scaling>
          <c:orientation val="minMax"/>
          <c:max val="0.30000000000000004"/>
        </c:scaling>
        <c:delete val="0"/>
        <c:axPos val="l"/>
        <c:majorGridlines/>
        <c:numFmt formatCode="0%" sourceLinked="0"/>
        <c:majorTickMark val="out"/>
        <c:minorTickMark val="none"/>
        <c:tickLblPos val="nextTo"/>
        <c:crossAx val="111348352"/>
        <c:crosses val="autoZero"/>
        <c:crossBetween val="between"/>
        <c:majorUnit val="5.000000000000001E-2"/>
      </c:valAx>
    </c:plotArea>
    <c:legend>
      <c:legendPos val="r"/>
      <c:layout/>
      <c:overlay val="0"/>
    </c:legend>
    <c:plotVisOnly val="1"/>
    <c:dispBlanksAs val="gap"/>
    <c:showDLblsOverMax val="0"/>
  </c:chart>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'[Chart in Microsoft PowerPoint]IMD Graph'!$F$1</c:f>
              <c:strCache>
                <c:ptCount val="1"/>
                <c:pt idx="0">
                  <c:v>Pre-Transition</c:v>
                </c:pt>
              </c:strCache>
            </c:strRef>
          </c:tx>
          <c:invertIfNegative val="0"/>
          <c:cat>
            <c:multiLvlStrRef>
              <c:f>'[Chart in Microsoft PowerPoint]IMD Graph'!$B$2:$C$6</c:f>
              <c:multiLvlStrCache>
                <c:ptCount val="5"/>
                <c:lvl>
                  <c:pt idx="0">
                    <c:v>1</c:v>
                  </c:pt>
                  <c:pt idx="1">
                    <c:v>2</c:v>
                  </c:pt>
                  <c:pt idx="2">
                    <c:v>3</c:v>
                  </c:pt>
                  <c:pt idx="3">
                    <c:v>4</c:v>
                  </c:pt>
                  <c:pt idx="4">
                    <c:v>5</c:v>
                  </c:pt>
                </c:lvl>
                <c:lvl>
                  <c:pt idx="0">
                    <c:v>HbA1c</c:v>
                  </c:pt>
                </c:lvl>
              </c:multiLvlStrCache>
            </c:multiLvlStrRef>
          </c:cat>
          <c:val>
            <c:numRef>
              <c:f>'[Chart in Microsoft PowerPoint]IMD Graph'!$F$2:$F$6</c:f>
              <c:numCache>
                <c:formatCode>0%</c:formatCode>
                <c:ptCount val="5"/>
                <c:pt idx="0">
                  <c:v>0.13096139288417866</c:v>
                </c:pt>
                <c:pt idx="1">
                  <c:v>0.12680452594615685</c:v>
                </c:pt>
                <c:pt idx="2">
                  <c:v>0.152014652014652</c:v>
                </c:pt>
                <c:pt idx="3">
                  <c:v>0.17155266015200868</c:v>
                </c:pt>
                <c:pt idx="4">
                  <c:v>0.17960986382039013</c:v>
                </c:pt>
              </c:numCache>
            </c:numRef>
          </c:val>
        </c:ser>
        <c:ser>
          <c:idx val="1"/>
          <c:order val="1"/>
          <c:tx>
            <c:strRef>
              <c:f>'[Chart in Microsoft PowerPoint]IMD Graph'!$G$1</c:f>
              <c:strCache>
                <c:ptCount val="1"/>
                <c:pt idx="0">
                  <c:v>Post-Transition</c:v>
                </c:pt>
              </c:strCache>
            </c:strRef>
          </c:tx>
          <c:invertIfNegative val="0"/>
          <c:cat>
            <c:multiLvlStrRef>
              <c:f>'[Chart in Microsoft PowerPoint]IMD Graph'!$B$2:$C$6</c:f>
              <c:multiLvlStrCache>
                <c:ptCount val="5"/>
                <c:lvl>
                  <c:pt idx="0">
                    <c:v>1</c:v>
                  </c:pt>
                  <c:pt idx="1">
                    <c:v>2</c:v>
                  </c:pt>
                  <c:pt idx="2">
                    <c:v>3</c:v>
                  </c:pt>
                  <c:pt idx="3">
                    <c:v>4</c:v>
                  </c:pt>
                  <c:pt idx="4">
                    <c:v>5</c:v>
                  </c:pt>
                </c:lvl>
                <c:lvl>
                  <c:pt idx="0">
                    <c:v>HbA1c</c:v>
                  </c:pt>
                </c:lvl>
              </c:multiLvlStrCache>
            </c:multiLvlStrRef>
          </c:cat>
          <c:val>
            <c:numRef>
              <c:f>'[Chart in Microsoft PowerPoint]IMD Graph'!$G$2:$G$6</c:f>
              <c:numCache>
                <c:formatCode>0%</c:formatCode>
                <c:ptCount val="5"/>
                <c:pt idx="0">
                  <c:v>0.12753897024090693</c:v>
                </c:pt>
                <c:pt idx="1">
                  <c:v>0.12783405692233479</c:v>
                </c:pt>
                <c:pt idx="2">
                  <c:v>0.12505663797009514</c:v>
                </c:pt>
                <c:pt idx="3">
                  <c:v>0.13886424134871339</c:v>
                </c:pt>
                <c:pt idx="4">
                  <c:v>0.16569637259292433</c:v>
                </c:pt>
              </c:numCache>
            </c:numRef>
          </c:val>
        </c:ser>
        <c:dLbls>
          <c:showLegendKey val="0"/>
          <c:showVal val="0"/>
          <c:showCatName val="0"/>
          <c:showSerName val="0"/>
          <c:showPercent val="0"/>
          <c:showBubbleSize val="0"/>
        </c:dLbls>
        <c:gapWidth val="150"/>
        <c:axId val="112128768"/>
        <c:axId val="112130688"/>
      </c:barChart>
      <c:catAx>
        <c:axId val="112128768"/>
        <c:scaling>
          <c:orientation val="minMax"/>
        </c:scaling>
        <c:delete val="0"/>
        <c:axPos val="b"/>
        <c:majorTickMark val="out"/>
        <c:minorTickMark val="none"/>
        <c:tickLblPos val="nextTo"/>
        <c:crossAx val="112130688"/>
        <c:crosses val="autoZero"/>
        <c:auto val="1"/>
        <c:lblAlgn val="ctr"/>
        <c:lblOffset val="100"/>
        <c:noMultiLvlLbl val="0"/>
      </c:catAx>
      <c:valAx>
        <c:axId val="112130688"/>
        <c:scaling>
          <c:orientation val="minMax"/>
          <c:max val="0.30000000000000004"/>
        </c:scaling>
        <c:delete val="0"/>
        <c:axPos val="l"/>
        <c:majorGridlines/>
        <c:numFmt formatCode="0%" sourceLinked="1"/>
        <c:majorTickMark val="out"/>
        <c:minorTickMark val="none"/>
        <c:tickLblPos val="nextTo"/>
        <c:crossAx val="112128768"/>
        <c:crosses val="autoZero"/>
        <c:crossBetween val="between"/>
        <c:majorUnit val="5.000000000000001E-2"/>
      </c:valAx>
    </c:plotArea>
    <c:legend>
      <c:legendPos val="r"/>
      <c:layout/>
      <c:overlay val="0"/>
    </c:legend>
    <c:plotVisOnly val="1"/>
    <c:dispBlanksAs val="gap"/>
    <c:showDLblsOverMax val="0"/>
  </c:chart>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Pre-Transition</c:v>
          </c:tx>
          <c:marker>
            <c:symbol val="none"/>
          </c:marker>
          <c:cat>
            <c:numRef>
              <c:f>'[Chart in Microsoft PowerPoint]By Age'!$A$3:$A$15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Age'!$H$3:$H$15</c:f>
              <c:numCache>
                <c:formatCode>0.0%</c:formatCode>
                <c:ptCount val="13"/>
                <c:pt idx="0">
                  <c:v>0.14476190476190476</c:v>
                </c:pt>
                <c:pt idx="1">
                  <c:v>0.15619967793880837</c:v>
                </c:pt>
                <c:pt idx="2">
                  <c:v>0.16282225237449119</c:v>
                </c:pt>
                <c:pt idx="3">
                  <c:v>0.14902624894157493</c:v>
                </c:pt>
                <c:pt idx="4">
                  <c:v>0.1380400421496312</c:v>
                </c:pt>
                <c:pt idx="5">
                  <c:v>0.15083251714005877</c:v>
                </c:pt>
                <c:pt idx="6">
                  <c:v>0.15968586387434555</c:v>
                </c:pt>
                <c:pt idx="7">
                  <c:v>0.14279217826284674</c:v>
                </c:pt>
                <c:pt idx="8">
                  <c:v>0.16111111111111112</c:v>
                </c:pt>
                <c:pt idx="9">
                  <c:v>0.16990291262135923</c:v>
                </c:pt>
                <c:pt idx="10">
                  <c:v>0.21296296296296297</c:v>
                </c:pt>
                <c:pt idx="11">
                  <c:v>0.10126582278481013</c:v>
                </c:pt>
                <c:pt idx="12">
                  <c:v>0.25</c:v>
                </c:pt>
              </c:numCache>
            </c:numRef>
          </c:val>
          <c:smooth val="0"/>
        </c:ser>
        <c:ser>
          <c:idx val="1"/>
          <c:order val="1"/>
          <c:tx>
            <c:v>Post-Transition</c:v>
          </c:tx>
          <c:marker>
            <c:symbol val="none"/>
          </c:marker>
          <c:cat>
            <c:numRef>
              <c:f>'[Chart in Microsoft PowerPoint]By Age'!$A$3:$A$15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Age'!$M$3:$M$15</c:f>
              <c:numCache>
                <c:formatCode>0.0%</c:formatCode>
                <c:ptCount val="13"/>
                <c:pt idx="0">
                  <c:v>0.13857677902621723</c:v>
                </c:pt>
                <c:pt idx="1">
                  <c:v>0.1317365269461078</c:v>
                </c:pt>
                <c:pt idx="2">
                  <c:v>0.13461538461538461</c:v>
                </c:pt>
                <c:pt idx="3">
                  <c:v>0.15</c:v>
                </c:pt>
                <c:pt idx="4">
                  <c:v>0.12898653437278526</c:v>
                </c:pt>
                <c:pt idx="5">
                  <c:v>0.1300380228136882</c:v>
                </c:pt>
                <c:pt idx="6">
                  <c:v>0.13040293040293041</c:v>
                </c:pt>
                <c:pt idx="7">
                  <c:v>0.14090019569471623</c:v>
                </c:pt>
                <c:pt idx="8">
                  <c:v>0.13143631436314362</c:v>
                </c:pt>
                <c:pt idx="9">
                  <c:v>0.14782608695652175</c:v>
                </c:pt>
                <c:pt idx="10">
                  <c:v>0.17687074829931973</c:v>
                </c:pt>
                <c:pt idx="11">
                  <c:v>0.16190476190476191</c:v>
                </c:pt>
                <c:pt idx="12">
                  <c:v>0.21568627450980393</c:v>
                </c:pt>
              </c:numCache>
            </c:numRef>
          </c:val>
          <c:smooth val="0"/>
        </c:ser>
        <c:dLbls>
          <c:showLegendKey val="0"/>
          <c:showVal val="0"/>
          <c:showCatName val="0"/>
          <c:showSerName val="0"/>
          <c:showPercent val="0"/>
          <c:showBubbleSize val="0"/>
        </c:dLbls>
        <c:marker val="1"/>
        <c:smooth val="0"/>
        <c:axId val="112306048"/>
        <c:axId val="112307584"/>
      </c:lineChart>
      <c:catAx>
        <c:axId val="112306048"/>
        <c:scaling>
          <c:orientation val="minMax"/>
        </c:scaling>
        <c:delete val="0"/>
        <c:axPos val="b"/>
        <c:numFmt formatCode="General" sourceLinked="1"/>
        <c:majorTickMark val="out"/>
        <c:minorTickMark val="none"/>
        <c:tickLblPos val="nextTo"/>
        <c:crossAx val="112307584"/>
        <c:crosses val="autoZero"/>
        <c:auto val="1"/>
        <c:lblAlgn val="ctr"/>
        <c:lblOffset val="100"/>
        <c:noMultiLvlLbl val="0"/>
      </c:catAx>
      <c:valAx>
        <c:axId val="112307584"/>
        <c:scaling>
          <c:orientation val="minMax"/>
        </c:scaling>
        <c:delete val="0"/>
        <c:axPos val="l"/>
        <c:majorGridlines/>
        <c:numFmt formatCode="0%" sourceLinked="0"/>
        <c:majorTickMark val="out"/>
        <c:minorTickMark val="none"/>
        <c:tickLblPos val="nextTo"/>
        <c:crossAx val="11230604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'[Chart in Microsoft PowerPoint]By Country (2)'!$A$20</c:f>
              <c:strCache>
                <c:ptCount val="1"/>
                <c:pt idx="0">
                  <c:v>Child</c:v>
                </c:pt>
              </c:strCache>
            </c:strRef>
          </c:tx>
          <c:invertIfNegative val="0"/>
          <c:dPt>
            <c:idx val="0"/>
            <c:invertIfNegative val="0"/>
            <c:bubble3D val="0"/>
            <c:spPr>
              <a:solidFill>
                <a:schemeClr val="accent1">
                  <a:alpha val="50000"/>
                </a:schemeClr>
              </a:solidFill>
            </c:spPr>
          </c:dPt>
          <c:cat>
            <c:strRef>
              <c:f>'[Chart in Microsoft PowerPoint]By Country (2)'!$B$19:$H$19</c:f>
              <c:strCache>
                <c:ptCount val="7"/>
                <c:pt idx="0">
                  <c:v>Patient Count</c:v>
                </c:pt>
                <c:pt idx="1">
                  <c:v>HbA1c</c:v>
                </c:pt>
                <c:pt idx="2">
                  <c:v>BP</c:v>
                </c:pt>
                <c:pt idx="3">
                  <c:v>Chol</c:v>
                </c:pt>
                <c:pt idx="4">
                  <c:v>Kidney</c:v>
                </c:pt>
                <c:pt idx="5">
                  <c:v>Foot</c:v>
                </c:pt>
                <c:pt idx="6">
                  <c:v>Retinopothy</c:v>
                </c:pt>
              </c:strCache>
            </c:strRef>
          </c:cat>
          <c:val>
            <c:numRef>
              <c:f>'[Chart in Microsoft PowerPoint]By Country (2)'!$B$20:$H$20</c:f>
              <c:numCache>
                <c:formatCode>0.0%</c:formatCode>
                <c:ptCount val="7"/>
                <c:pt idx="0" formatCode="#,##0_ ;\-#,##0\ ">
                  <c:v>16730</c:v>
                </c:pt>
                <c:pt idx="1">
                  <c:v>0.86270173341303047</c:v>
                </c:pt>
                <c:pt idx="2">
                  <c:v>0.56736401673640169</c:v>
                </c:pt>
                <c:pt idx="3">
                  <c:v>0.29402271368798566</c:v>
                </c:pt>
                <c:pt idx="4">
                  <c:v>0.31578003586371789</c:v>
                </c:pt>
                <c:pt idx="5">
                  <c:v>0.23369923819806851</c:v>
                </c:pt>
                <c:pt idx="6">
                  <c:v>0.28824568041367132</c:v>
                </c:pt>
              </c:numCache>
            </c:numRef>
          </c:val>
        </c:ser>
        <c:ser>
          <c:idx val="1"/>
          <c:order val="1"/>
          <c:tx>
            <c:strRef>
              <c:f>'[Chart in Microsoft PowerPoint]By Country (2)'!$A$21</c:f>
              <c:strCache>
                <c:ptCount val="1"/>
                <c:pt idx="0">
                  <c:v>Adult</c:v>
                </c:pt>
              </c:strCache>
            </c:strRef>
          </c:tx>
          <c:invertIfNegative val="0"/>
          <c:dPt>
            <c:idx val="0"/>
            <c:invertIfNegative val="0"/>
            <c:bubble3D val="0"/>
            <c:spPr>
              <a:solidFill>
                <a:schemeClr val="accent2">
                  <a:alpha val="50000"/>
                </a:schemeClr>
              </a:solidFill>
            </c:spPr>
          </c:dPt>
          <c:cat>
            <c:strRef>
              <c:f>'[Chart in Microsoft PowerPoint]By Country (2)'!$B$19:$H$19</c:f>
              <c:strCache>
                <c:ptCount val="7"/>
                <c:pt idx="0">
                  <c:v>Patient Count</c:v>
                </c:pt>
                <c:pt idx="1">
                  <c:v>HbA1c</c:v>
                </c:pt>
                <c:pt idx="2">
                  <c:v>BP</c:v>
                </c:pt>
                <c:pt idx="3">
                  <c:v>Chol</c:v>
                </c:pt>
                <c:pt idx="4">
                  <c:v>Kidney</c:v>
                </c:pt>
                <c:pt idx="5">
                  <c:v>Foot</c:v>
                </c:pt>
                <c:pt idx="6">
                  <c:v>Retinopothy</c:v>
                </c:pt>
              </c:strCache>
            </c:strRef>
          </c:cat>
          <c:val>
            <c:numRef>
              <c:f>'[Chart in Microsoft PowerPoint]By Country (2)'!$B$21:$H$21</c:f>
              <c:numCache>
                <c:formatCode>0.0%</c:formatCode>
                <c:ptCount val="7"/>
                <c:pt idx="0" formatCode="#,##0_ ;\-#,##0\ ">
                  <c:v>16730</c:v>
                </c:pt>
                <c:pt idx="1">
                  <c:v>0.70789001793185891</c:v>
                </c:pt>
                <c:pt idx="2">
                  <c:v>0.72647937836222354</c:v>
                </c:pt>
                <c:pt idx="3">
                  <c:v>0.4364614465032875</c:v>
                </c:pt>
                <c:pt idx="4">
                  <c:v>0.31817095038852361</c:v>
                </c:pt>
                <c:pt idx="5">
                  <c:v>0.42086072922893009</c:v>
                </c:pt>
                <c:pt idx="6">
                  <c:v>0.65899581589958156</c:v>
                </c:pt>
              </c:numCache>
            </c:numRef>
          </c:val>
        </c:ser>
        <c:dLbls>
          <c:showLegendKey val="0"/>
          <c:showVal val="0"/>
          <c:showCatName val="0"/>
          <c:showSerName val="0"/>
          <c:showPercent val="0"/>
          <c:showBubbleSize val="0"/>
        </c:dLbls>
        <c:gapWidth val="150"/>
        <c:overlap val="100"/>
        <c:axId val="51370624"/>
        <c:axId val="51443584"/>
      </c:barChart>
      <c:catAx>
        <c:axId val="51370624"/>
        <c:scaling>
          <c:orientation val="minMax"/>
        </c:scaling>
        <c:delete val="0"/>
        <c:axPos val="b"/>
        <c:majorTickMark val="out"/>
        <c:minorTickMark val="none"/>
        <c:tickLblPos val="nextTo"/>
        <c:txPr>
          <a:bodyPr rot="0" vert="horz"/>
          <a:lstStyle/>
          <a:p>
            <a:pPr>
              <a:defRPr/>
            </a:pPr>
            <a:endParaRPr lang="en-US"/>
          </a:p>
        </c:txPr>
        <c:crossAx val="51443584"/>
        <c:crosses val="autoZero"/>
        <c:auto val="1"/>
        <c:lblAlgn val="ctr"/>
        <c:lblOffset val="100"/>
        <c:noMultiLvlLbl val="0"/>
      </c:catAx>
      <c:valAx>
        <c:axId val="51443584"/>
        <c:scaling>
          <c:orientation val="minMax"/>
        </c:scaling>
        <c:delete val="0"/>
        <c:axPos val="l"/>
        <c:majorGridlines/>
        <c:numFmt formatCode="0%" sourceLinked="1"/>
        <c:majorTickMark val="out"/>
        <c:minorTickMark val="none"/>
        <c:tickLblPos val="nextTo"/>
        <c:crossAx val="51370624"/>
        <c:crosses val="autoZero"/>
        <c:crossBetween val="between"/>
      </c:valAx>
    </c:plotArea>
    <c:legend>
      <c:legendPos val="r"/>
      <c:layout>
        <c:manualLayout>
          <c:xMode val="edge"/>
          <c:yMode val="edge"/>
          <c:x val="0.90960321868998684"/>
          <c:y val="0.46541961105712015"/>
          <c:w val="7.8302886980811656E-2"/>
          <c:h val="0.16707651373890398"/>
        </c:manualLayout>
      </c:layout>
      <c:overlay val="0"/>
    </c:legend>
    <c:plotVisOnly val="1"/>
    <c:dispBlanksAs val="gap"/>
    <c:showDLblsOverMax val="0"/>
  </c:chart>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Pre-Transition</c:v>
          </c:tx>
          <c:marker>
            <c:symbol val="none"/>
          </c:marker>
          <c:cat>
            <c:numRef>
              <c:f>'[Chart in Microsoft PowerPoint]By Duration'!$A$6:$A$22</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Duration'!$H$6:$H$22</c:f>
              <c:numCache>
                <c:formatCode>0.0%</c:formatCode>
                <c:ptCount val="17"/>
                <c:pt idx="0">
                  <c:v>0.3101145038167939</c:v>
                </c:pt>
                <c:pt idx="1">
                  <c:v>0.21694378463974665</c:v>
                </c:pt>
                <c:pt idx="2">
                  <c:v>0.1749271137026239</c:v>
                </c:pt>
                <c:pt idx="3">
                  <c:v>0.14710252600297177</c:v>
                </c:pt>
                <c:pt idx="4">
                  <c:v>0.15288035450516987</c:v>
                </c:pt>
                <c:pt idx="5">
                  <c:v>0.12099358974358974</c:v>
                </c:pt>
                <c:pt idx="6">
                  <c:v>0.117003367003367</c:v>
                </c:pt>
                <c:pt idx="7">
                  <c:v>0.12330097087378641</c:v>
                </c:pt>
                <c:pt idx="8">
                  <c:v>0.111358574610245</c:v>
                </c:pt>
                <c:pt idx="9">
                  <c:v>0.12025316455696203</c:v>
                </c:pt>
                <c:pt idx="10">
                  <c:v>0.10606060606060606</c:v>
                </c:pt>
                <c:pt idx="11">
                  <c:v>9.0909090909090912E-2</c:v>
                </c:pt>
                <c:pt idx="12">
                  <c:v>0.1095890410958904</c:v>
                </c:pt>
                <c:pt idx="13">
                  <c:v>0.10133333333333333</c:v>
                </c:pt>
                <c:pt idx="14">
                  <c:v>0.11589403973509933</c:v>
                </c:pt>
                <c:pt idx="15">
                  <c:v>0.14457831325301204</c:v>
                </c:pt>
                <c:pt idx="16">
                  <c:v>0.15625</c:v>
                </c:pt>
              </c:numCache>
            </c:numRef>
          </c:val>
          <c:smooth val="0"/>
        </c:ser>
        <c:ser>
          <c:idx val="1"/>
          <c:order val="1"/>
          <c:tx>
            <c:v>Post-Transition</c:v>
          </c:tx>
          <c:marker>
            <c:symbol val="none"/>
          </c:marker>
          <c:cat>
            <c:numRef>
              <c:f>'[Chart in Microsoft PowerPoint]By Duration'!$A$6:$A$22</c:f>
              <c:numCache>
                <c:formatCode>General</c:formatCode>
                <c:ptCount val="17"/>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numCache>
            </c:numRef>
          </c:cat>
          <c:val>
            <c:numRef>
              <c:f>'[Chart in Microsoft PowerPoint]By Duration'!$L$6:$L$22</c:f>
              <c:numCache>
                <c:formatCode>0.0%</c:formatCode>
                <c:ptCount val="17"/>
                <c:pt idx="0">
                  <c:v>0.23195876288659795</c:v>
                </c:pt>
                <c:pt idx="1">
                  <c:v>0.18135764944275581</c:v>
                </c:pt>
                <c:pt idx="2">
                  <c:v>0.14980544747081712</c:v>
                </c:pt>
                <c:pt idx="3">
                  <c:v>0.151131221719457</c:v>
                </c:pt>
                <c:pt idx="4">
                  <c:v>0.13010446343779677</c:v>
                </c:pt>
                <c:pt idx="5">
                  <c:v>0.12666666666666668</c:v>
                </c:pt>
                <c:pt idx="6">
                  <c:v>0.11830131445904954</c:v>
                </c:pt>
                <c:pt idx="7">
                  <c:v>0.12703962703962704</c:v>
                </c:pt>
                <c:pt idx="8">
                  <c:v>0.11170212765957446</c:v>
                </c:pt>
                <c:pt idx="9">
                  <c:v>9.8507462686567168E-2</c:v>
                </c:pt>
                <c:pt idx="10">
                  <c:v>8.5867620751341675E-2</c:v>
                </c:pt>
                <c:pt idx="11">
                  <c:v>0.12345679012345678</c:v>
                </c:pt>
                <c:pt idx="12">
                  <c:v>0.10804597701149425</c:v>
                </c:pt>
                <c:pt idx="13">
                  <c:v>7.7809798270893377E-2</c:v>
                </c:pt>
                <c:pt idx="14">
                  <c:v>0.1103448275862069</c:v>
                </c:pt>
                <c:pt idx="15">
                  <c:v>0.1111111111111111</c:v>
                </c:pt>
                <c:pt idx="16">
                  <c:v>0.11578947368421053</c:v>
                </c:pt>
              </c:numCache>
            </c:numRef>
          </c:val>
          <c:smooth val="0"/>
        </c:ser>
        <c:dLbls>
          <c:showLegendKey val="0"/>
          <c:showVal val="0"/>
          <c:showCatName val="0"/>
          <c:showSerName val="0"/>
          <c:showPercent val="0"/>
          <c:showBubbleSize val="0"/>
        </c:dLbls>
        <c:marker val="1"/>
        <c:smooth val="0"/>
        <c:axId val="112355968"/>
        <c:axId val="112403200"/>
      </c:lineChart>
      <c:catAx>
        <c:axId val="112355968"/>
        <c:scaling>
          <c:orientation val="minMax"/>
        </c:scaling>
        <c:delete val="0"/>
        <c:axPos val="b"/>
        <c:numFmt formatCode="General" sourceLinked="1"/>
        <c:majorTickMark val="out"/>
        <c:minorTickMark val="none"/>
        <c:tickLblPos val="nextTo"/>
        <c:crossAx val="112403200"/>
        <c:crosses val="autoZero"/>
        <c:auto val="1"/>
        <c:lblAlgn val="ctr"/>
        <c:lblOffset val="100"/>
        <c:noMultiLvlLbl val="0"/>
      </c:catAx>
      <c:valAx>
        <c:axId val="112403200"/>
        <c:scaling>
          <c:orientation val="minMax"/>
          <c:max val="0.35000000000000003"/>
        </c:scaling>
        <c:delete val="0"/>
        <c:axPos val="l"/>
        <c:majorGridlines/>
        <c:numFmt formatCode="0%" sourceLinked="0"/>
        <c:majorTickMark val="out"/>
        <c:minorTickMark val="none"/>
        <c:tickLblPos val="nextTo"/>
        <c:crossAx val="11235596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'[Chart in Microsoft PowerPoint]By Country (2)'!$A$31</c:f>
              <c:strCache>
                <c:ptCount val="1"/>
                <c:pt idx="0">
                  <c:v>Child</c:v>
                </c:pt>
              </c:strCache>
            </c:strRef>
          </c:tx>
          <c:invertIfNegative val="0"/>
          <c:cat>
            <c:strRef>
              <c:f>'[Chart in Microsoft PowerPoint]By Country (2)'!$B$30,'[Chart in Microsoft PowerPoint]By Country (2)'!$D$30:$F$30</c:f>
              <c:strCache>
                <c:ptCount val="4"/>
                <c:pt idx="0">
                  <c:v>Patient Count</c:v>
                </c:pt>
                <c:pt idx="1">
                  <c:v>BP</c:v>
                </c:pt>
                <c:pt idx="2">
                  <c:v>Chol</c:v>
                </c:pt>
                <c:pt idx="3">
                  <c:v>Kidney</c:v>
                </c:pt>
              </c:strCache>
            </c:strRef>
          </c:cat>
          <c:val>
            <c:numRef>
              <c:f>'[Chart in Microsoft PowerPoint]By Country (2)'!$B$31,'[Chart in Microsoft PowerPoint]By Country (2)'!$D$31:$F$31</c:f>
              <c:numCache>
                <c:formatCode>0.0%</c:formatCode>
                <c:ptCount val="4"/>
                <c:pt idx="0" formatCode="#,##0_ ;\-#,##0\ ">
                  <c:v>16730</c:v>
                </c:pt>
                <c:pt idx="1">
                  <c:v>0.81784660766961648</c:v>
                </c:pt>
                <c:pt idx="2">
                  <c:v>0.36531815409636104</c:v>
                </c:pt>
                <c:pt idx="3">
                  <c:v>0.83811740367209719</c:v>
                </c:pt>
              </c:numCache>
            </c:numRef>
          </c:val>
        </c:ser>
        <c:ser>
          <c:idx val="1"/>
          <c:order val="1"/>
          <c:tx>
            <c:strRef>
              <c:f>'[Chart in Microsoft PowerPoint]By Country (2)'!$A$32</c:f>
              <c:strCache>
                <c:ptCount val="1"/>
                <c:pt idx="0">
                  <c:v>Adult</c:v>
                </c:pt>
              </c:strCache>
            </c:strRef>
          </c:tx>
          <c:invertIfNegative val="0"/>
          <c:cat>
            <c:strRef>
              <c:f>'[Chart in Microsoft PowerPoint]By Country (2)'!$B$30,'[Chart in Microsoft PowerPoint]By Country (2)'!$D$30:$F$30</c:f>
              <c:strCache>
                <c:ptCount val="4"/>
                <c:pt idx="0">
                  <c:v>Patient Count</c:v>
                </c:pt>
                <c:pt idx="1">
                  <c:v>BP</c:v>
                </c:pt>
                <c:pt idx="2">
                  <c:v>Chol</c:v>
                </c:pt>
                <c:pt idx="3">
                  <c:v>Kidney</c:v>
                </c:pt>
              </c:strCache>
            </c:strRef>
          </c:cat>
          <c:val>
            <c:numRef>
              <c:f>'[Chart in Microsoft PowerPoint]By Country (2)'!$B$32,'[Chart in Microsoft PowerPoint]By Country (2)'!$D$32:$F$32</c:f>
              <c:numCache>
                <c:formatCode>0.0%</c:formatCode>
                <c:ptCount val="4"/>
                <c:pt idx="0" formatCode="#,##0_ ;\-#,##0\ ">
                  <c:v>16730</c:v>
                </c:pt>
                <c:pt idx="1">
                  <c:v>0.740990620371894</c:v>
                </c:pt>
                <c:pt idx="2">
                  <c:v>0.28923582580115037</c:v>
                </c:pt>
                <c:pt idx="3">
                  <c:v>0.8036193029490617</c:v>
                </c:pt>
              </c:numCache>
            </c:numRef>
          </c:val>
        </c:ser>
        <c:dLbls>
          <c:showLegendKey val="0"/>
          <c:showVal val="0"/>
          <c:showCatName val="0"/>
          <c:showSerName val="0"/>
          <c:showPercent val="0"/>
          <c:showBubbleSize val="0"/>
        </c:dLbls>
        <c:gapWidth val="150"/>
        <c:overlap val="100"/>
        <c:axId val="112740992"/>
        <c:axId val="112750976"/>
      </c:barChart>
      <c:catAx>
        <c:axId val="112740992"/>
        <c:scaling>
          <c:orientation val="minMax"/>
        </c:scaling>
        <c:delete val="0"/>
        <c:axPos val="b"/>
        <c:majorTickMark val="out"/>
        <c:minorTickMark val="none"/>
        <c:tickLblPos val="nextTo"/>
        <c:crossAx val="112750976"/>
        <c:crosses val="autoZero"/>
        <c:auto val="1"/>
        <c:lblAlgn val="ctr"/>
        <c:lblOffset val="100"/>
        <c:noMultiLvlLbl val="0"/>
      </c:catAx>
      <c:valAx>
        <c:axId val="112750976"/>
        <c:scaling>
          <c:orientation val="minMax"/>
        </c:scaling>
        <c:delete val="0"/>
        <c:axPos val="l"/>
        <c:majorGridlines/>
        <c:numFmt formatCode="0%" sourceLinked="1"/>
        <c:majorTickMark val="out"/>
        <c:minorTickMark val="none"/>
        <c:tickLblPos val="nextTo"/>
        <c:crossAx val="112740992"/>
        <c:crosses val="autoZero"/>
        <c:crossBetween val="between"/>
      </c:valAx>
    </c:plotArea>
    <c:legend>
      <c:legendPos val="r"/>
      <c:layout>
        <c:manualLayout>
          <c:xMode val="edge"/>
          <c:yMode val="edge"/>
          <c:x val="0.88700402336248352"/>
          <c:y val="0.32009805243805439"/>
          <c:w val="9.7878608726014574E-2"/>
          <c:h val="0.14256748177470702"/>
        </c:manualLayout>
      </c:layout>
      <c:overlay val="0"/>
    </c:legend>
    <c:plotVisOnly val="1"/>
    <c:dispBlanksAs val="gap"/>
    <c:showDLblsOverMax val="0"/>
  </c:chart>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5217879831533876E-2"/>
          <c:y val="3.804043559430216E-2"/>
          <c:w val="0.89830978376140036"/>
          <c:h val="0.66712263452209009"/>
        </c:manualLayout>
      </c:layout>
      <c:barChart>
        <c:barDir val="col"/>
        <c:grouping val="clustered"/>
        <c:varyColors val="0"/>
        <c:ser>
          <c:idx val="0"/>
          <c:order val="0"/>
          <c:tx>
            <c:strRef>
              <c:f>'[Chart in Microsoft PowerPoint]Graphs'!$D$2</c:f>
              <c:strCache>
                <c:ptCount val="1"/>
                <c:pt idx="0">
                  <c:v>England</c:v>
                </c:pt>
              </c:strCache>
            </c:strRef>
          </c:tx>
          <c:invertIfNegative val="0"/>
          <c:cat>
            <c:multiLvlStrRef>
              <c:f>'[Chart in Microsoft PowerPoint]Graphs'!$B$3:$C$8</c:f>
              <c:multiLvlStrCache>
                <c:ptCount val="6"/>
                <c:lvl>
                  <c:pt idx="0">
                    <c:v>Pre</c:v>
                  </c:pt>
                  <c:pt idx="1">
                    <c:v>Post</c:v>
                  </c:pt>
                  <c:pt idx="2">
                    <c:v>Pre</c:v>
                  </c:pt>
                  <c:pt idx="3">
                    <c:v>Post</c:v>
                  </c:pt>
                  <c:pt idx="4">
                    <c:v>Pre</c:v>
                  </c:pt>
                  <c:pt idx="5">
                    <c:v>Post</c:v>
                  </c:pt>
                </c:lvl>
                <c:lvl>
                  <c:pt idx="0">
                    <c:v>Blood Pressure</c:v>
                  </c:pt>
                  <c:pt idx="2">
                    <c:v>Cholesterol</c:v>
                  </c:pt>
                  <c:pt idx="4">
                    <c:v>Kidney</c:v>
                  </c:pt>
                </c:lvl>
              </c:multiLvlStrCache>
            </c:multiLvlStrRef>
          </c:cat>
          <c:val>
            <c:numRef>
              <c:f>'[Chart in Microsoft PowerPoint]Graphs'!$D$3:$D$8</c:f>
              <c:numCache>
                <c:formatCode>0.0%</c:formatCode>
                <c:ptCount val="6"/>
                <c:pt idx="0">
                  <c:v>0.81968477901465886</c:v>
                </c:pt>
                <c:pt idx="1">
                  <c:v>0.74074395213734501</c:v>
                </c:pt>
                <c:pt idx="2">
                  <c:v>0.36430423509075194</c:v>
                </c:pt>
                <c:pt idx="3">
                  <c:v>0.28760354599622145</c:v>
                </c:pt>
                <c:pt idx="4">
                  <c:v>0.83429991714995855</c:v>
                </c:pt>
                <c:pt idx="5">
                  <c:v>0.79790276453765496</c:v>
                </c:pt>
              </c:numCache>
            </c:numRef>
          </c:val>
        </c:ser>
        <c:ser>
          <c:idx val="1"/>
          <c:order val="1"/>
          <c:tx>
            <c:strRef>
              <c:f>'[Chart in Microsoft PowerPoint]Graphs'!$E$2</c:f>
              <c:strCache>
                <c:ptCount val="1"/>
                <c:pt idx="0">
                  <c:v>Wales</c:v>
                </c:pt>
              </c:strCache>
            </c:strRef>
          </c:tx>
          <c:invertIfNegative val="0"/>
          <c:cat>
            <c:multiLvlStrRef>
              <c:f>'[Chart in Microsoft PowerPoint]Graphs'!$B$3:$C$8</c:f>
              <c:multiLvlStrCache>
                <c:ptCount val="6"/>
                <c:lvl>
                  <c:pt idx="0">
                    <c:v>Pre</c:v>
                  </c:pt>
                  <c:pt idx="1">
                    <c:v>Post</c:v>
                  </c:pt>
                  <c:pt idx="2">
                    <c:v>Pre</c:v>
                  </c:pt>
                  <c:pt idx="3">
                    <c:v>Post</c:v>
                  </c:pt>
                  <c:pt idx="4">
                    <c:v>Pre</c:v>
                  </c:pt>
                  <c:pt idx="5">
                    <c:v>Post</c:v>
                  </c:pt>
                </c:lvl>
                <c:lvl>
                  <c:pt idx="0">
                    <c:v>Blood Pressure</c:v>
                  </c:pt>
                  <c:pt idx="2">
                    <c:v>Cholesterol</c:v>
                  </c:pt>
                  <c:pt idx="4">
                    <c:v>Kidney</c:v>
                  </c:pt>
                </c:lvl>
              </c:multiLvlStrCache>
            </c:multiLvlStrRef>
          </c:cat>
          <c:val>
            <c:numRef>
              <c:f>'[Chart in Microsoft PowerPoint]Graphs'!$E$3:$E$8</c:f>
              <c:numCache>
                <c:formatCode>0.0%</c:formatCode>
                <c:ptCount val="6"/>
                <c:pt idx="0">
                  <c:v>0.77804295942720769</c:v>
                </c:pt>
                <c:pt idx="1">
                  <c:v>0.74557165861513686</c:v>
                </c:pt>
                <c:pt idx="2">
                  <c:v>0.38144329896907214</c:v>
                </c:pt>
                <c:pt idx="3">
                  <c:v>0.31591448931116389</c:v>
                </c:pt>
                <c:pt idx="4">
                  <c:v>0.89430894308943087</c:v>
                </c:pt>
                <c:pt idx="5">
                  <c:v>0.88928571428571423</c:v>
                </c:pt>
              </c:numCache>
            </c:numRef>
          </c:val>
        </c:ser>
        <c:dLbls>
          <c:showLegendKey val="0"/>
          <c:showVal val="0"/>
          <c:showCatName val="0"/>
          <c:showSerName val="0"/>
          <c:showPercent val="0"/>
          <c:showBubbleSize val="0"/>
        </c:dLbls>
        <c:gapWidth val="150"/>
        <c:axId val="108684416"/>
        <c:axId val="112190208"/>
      </c:barChart>
      <c:catAx>
        <c:axId val="108684416"/>
        <c:scaling>
          <c:orientation val="minMax"/>
        </c:scaling>
        <c:delete val="0"/>
        <c:axPos val="b"/>
        <c:majorTickMark val="out"/>
        <c:minorTickMark val="none"/>
        <c:tickLblPos val="nextTo"/>
        <c:crossAx val="112190208"/>
        <c:crosses val="autoZero"/>
        <c:auto val="1"/>
        <c:lblAlgn val="ctr"/>
        <c:lblOffset val="100"/>
        <c:noMultiLvlLbl val="0"/>
      </c:catAx>
      <c:valAx>
        <c:axId val="112190208"/>
        <c:scaling>
          <c:orientation val="minMax"/>
        </c:scaling>
        <c:delete val="0"/>
        <c:axPos val="l"/>
        <c:majorGridlines/>
        <c:numFmt formatCode="0%" sourceLinked="0"/>
        <c:majorTickMark val="out"/>
        <c:minorTickMark val="none"/>
        <c:tickLblPos val="nextTo"/>
        <c:crossAx val="108684416"/>
        <c:crosses val="autoZero"/>
        <c:crossBetween val="between"/>
        <c:majorUnit val="0.2"/>
      </c:valAx>
    </c:plotArea>
    <c:legend>
      <c:legendPos val="r"/>
      <c:layout>
        <c:manualLayout>
          <c:xMode val="edge"/>
          <c:yMode val="edge"/>
          <c:x val="0.36226871256729043"/>
          <c:y val="0.88845915268673836"/>
          <c:w val="0.2368919867489471"/>
          <c:h val="0.11146035214194308"/>
        </c:manualLayout>
      </c:layout>
      <c:overlay val="0"/>
    </c:legend>
    <c:plotVisOnly val="1"/>
    <c:dispBlanksAs val="gap"/>
    <c:showDLblsOverMax val="0"/>
  </c:chart>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5217879831533876E-2"/>
          <c:y val="3.9350605159915002E-2"/>
          <c:w val="0.81895853754695891"/>
          <c:h val="0.72607461739527768"/>
        </c:manualLayout>
      </c:layout>
      <c:barChart>
        <c:barDir val="col"/>
        <c:grouping val="clustered"/>
        <c:varyColors val="0"/>
        <c:ser>
          <c:idx val="0"/>
          <c:order val="0"/>
          <c:tx>
            <c:strRef>
              <c:f>'[Chart in Microsoft PowerPoint]Graphs'!$D$17</c:f>
              <c:strCache>
                <c:ptCount val="1"/>
                <c:pt idx="0">
                  <c:v>Male</c:v>
                </c:pt>
              </c:strCache>
            </c:strRef>
          </c:tx>
          <c:invertIfNegative val="0"/>
          <c:cat>
            <c:multiLvlStrRef>
              <c:f>'[Chart in Microsoft PowerPoint]Graphs'!$B$18:$C$23</c:f>
              <c:multiLvlStrCache>
                <c:ptCount val="6"/>
                <c:lvl>
                  <c:pt idx="0">
                    <c:v>Pre</c:v>
                  </c:pt>
                  <c:pt idx="1">
                    <c:v>Post</c:v>
                  </c:pt>
                  <c:pt idx="2">
                    <c:v>Pre</c:v>
                  </c:pt>
                  <c:pt idx="3">
                    <c:v>Post</c:v>
                  </c:pt>
                  <c:pt idx="4">
                    <c:v>Pre</c:v>
                  </c:pt>
                  <c:pt idx="5">
                    <c:v>Post</c:v>
                  </c:pt>
                </c:lvl>
                <c:lvl>
                  <c:pt idx="0">
                    <c:v>Blood Pressure</c:v>
                  </c:pt>
                  <c:pt idx="2">
                    <c:v>Cholesterol</c:v>
                  </c:pt>
                  <c:pt idx="4">
                    <c:v>Kidney</c:v>
                  </c:pt>
                </c:lvl>
              </c:multiLvlStrCache>
            </c:multiLvlStrRef>
          </c:cat>
          <c:val>
            <c:numRef>
              <c:f>'[Chart in Microsoft PowerPoint]Graphs'!$D$18:$D$23</c:f>
              <c:numCache>
                <c:formatCode>0.0%</c:formatCode>
                <c:ptCount val="6"/>
                <c:pt idx="0">
                  <c:v>0.82124556562869533</c:v>
                </c:pt>
                <c:pt idx="1">
                  <c:v>0.7343499197431782</c:v>
                </c:pt>
                <c:pt idx="2">
                  <c:v>0.45374617737003059</c:v>
                </c:pt>
                <c:pt idx="3">
                  <c:v>0.36899897854954034</c:v>
                </c:pt>
                <c:pt idx="4">
                  <c:v>0.84217942696101455</c:v>
                </c:pt>
                <c:pt idx="5">
                  <c:v>0.81501230516817058</c:v>
                </c:pt>
              </c:numCache>
            </c:numRef>
          </c:val>
        </c:ser>
        <c:ser>
          <c:idx val="1"/>
          <c:order val="1"/>
          <c:tx>
            <c:strRef>
              <c:f>'[Chart in Microsoft PowerPoint]Graphs'!$E$17</c:f>
              <c:strCache>
                <c:ptCount val="1"/>
                <c:pt idx="0">
                  <c:v>Female</c:v>
                </c:pt>
              </c:strCache>
            </c:strRef>
          </c:tx>
          <c:invertIfNegative val="0"/>
          <c:cat>
            <c:multiLvlStrRef>
              <c:f>'[Chart in Microsoft PowerPoint]Graphs'!$B$18:$C$23</c:f>
              <c:multiLvlStrCache>
                <c:ptCount val="6"/>
                <c:lvl>
                  <c:pt idx="0">
                    <c:v>Pre</c:v>
                  </c:pt>
                  <c:pt idx="1">
                    <c:v>Post</c:v>
                  </c:pt>
                  <c:pt idx="2">
                    <c:v>Pre</c:v>
                  </c:pt>
                  <c:pt idx="3">
                    <c:v>Post</c:v>
                  </c:pt>
                  <c:pt idx="4">
                    <c:v>Pre</c:v>
                  </c:pt>
                  <c:pt idx="5">
                    <c:v>Post</c:v>
                  </c:pt>
                </c:lvl>
                <c:lvl>
                  <c:pt idx="0">
                    <c:v>Blood Pressure</c:v>
                  </c:pt>
                  <c:pt idx="2">
                    <c:v>Cholesterol</c:v>
                  </c:pt>
                  <c:pt idx="4">
                    <c:v>Kidney</c:v>
                  </c:pt>
                </c:lvl>
              </c:multiLvlStrCache>
            </c:multiLvlStrRef>
          </c:cat>
          <c:val>
            <c:numRef>
              <c:f>'[Chart in Microsoft PowerPoint]Graphs'!$E$18:$E$23</c:f>
              <c:numCache>
                <c:formatCode>0.0%</c:formatCode>
                <c:ptCount val="6"/>
                <c:pt idx="0">
                  <c:v>0.81331802525832375</c:v>
                </c:pt>
                <c:pt idx="1">
                  <c:v>0.74726214921286793</c:v>
                </c:pt>
                <c:pt idx="2">
                  <c:v>0.26406734603455917</c:v>
                </c:pt>
                <c:pt idx="3">
                  <c:v>0.19569120287253142</c:v>
                </c:pt>
                <c:pt idx="4">
                  <c:v>0.83314154200230151</c:v>
                </c:pt>
                <c:pt idx="5">
                  <c:v>0.78999018645731112</c:v>
                </c:pt>
              </c:numCache>
            </c:numRef>
          </c:val>
        </c:ser>
        <c:dLbls>
          <c:showLegendKey val="0"/>
          <c:showVal val="0"/>
          <c:showCatName val="0"/>
          <c:showSerName val="0"/>
          <c:showPercent val="0"/>
          <c:showBubbleSize val="0"/>
        </c:dLbls>
        <c:gapWidth val="150"/>
        <c:axId val="120908416"/>
        <c:axId val="113341568"/>
      </c:barChart>
      <c:catAx>
        <c:axId val="120908416"/>
        <c:scaling>
          <c:orientation val="minMax"/>
        </c:scaling>
        <c:delete val="0"/>
        <c:axPos val="b"/>
        <c:majorTickMark val="out"/>
        <c:minorTickMark val="none"/>
        <c:tickLblPos val="nextTo"/>
        <c:crossAx val="113341568"/>
        <c:crosses val="autoZero"/>
        <c:auto val="1"/>
        <c:lblAlgn val="ctr"/>
        <c:lblOffset val="100"/>
        <c:noMultiLvlLbl val="0"/>
      </c:catAx>
      <c:valAx>
        <c:axId val="113341568"/>
        <c:scaling>
          <c:orientation val="minMax"/>
          <c:max val="1"/>
        </c:scaling>
        <c:delete val="0"/>
        <c:axPos val="l"/>
        <c:majorGridlines/>
        <c:numFmt formatCode="0%" sourceLinked="0"/>
        <c:majorTickMark val="out"/>
        <c:minorTickMark val="none"/>
        <c:tickLblPos val="nextTo"/>
        <c:crossAx val="120908416"/>
        <c:crosses val="autoZero"/>
        <c:crossBetween val="between"/>
        <c:majorUnit val="0.2"/>
      </c:valAx>
    </c:plotArea>
    <c:legend>
      <c:legendPos val="r"/>
      <c:layout>
        <c:manualLayout>
          <c:xMode val="edge"/>
          <c:yMode val="edge"/>
          <c:x val="0.3532097443718375"/>
          <c:y val="0.88138576864189688"/>
          <c:w val="0.25396774095807534"/>
          <c:h val="0.11732218923314471"/>
        </c:manualLayout>
      </c:layout>
      <c:overlay val="0"/>
    </c:legend>
    <c:plotVisOnly val="1"/>
    <c:dispBlanksAs val="gap"/>
    <c:showDLblsOverMax val="0"/>
  </c:chart>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Asian</a:t>
            </a:r>
          </a:p>
        </c:rich>
      </c:tx>
      <c:layout>
        <c:manualLayout>
          <c:xMode val="edge"/>
          <c:yMode val="edge"/>
          <c:x val="0.4500555555555556"/>
          <c:y val="9.2592592592592587E-3"/>
        </c:manualLayout>
      </c:layout>
      <c:overlay val="0"/>
    </c:title>
    <c:autoTitleDeleted val="0"/>
    <c:plotArea>
      <c:layout>
        <c:manualLayout>
          <c:layoutTarget val="inner"/>
          <c:xMode val="edge"/>
          <c:yMode val="edge"/>
          <c:x val="0.13535786380129672"/>
          <c:y val="0.15346573353968812"/>
          <c:w val="0.82803718874003518"/>
          <c:h val="0.69266794982696756"/>
        </c:manualLayout>
      </c:layout>
      <c:barChart>
        <c:barDir val="col"/>
        <c:grouping val="clustered"/>
        <c:varyColors val="0"/>
        <c:ser>
          <c:idx val="0"/>
          <c:order val="0"/>
          <c:tx>
            <c:strRef>
              <c:f>'[Chart in Microsoft PowerPoint]Ethnicity charts'!$C$30</c:f>
              <c:strCache>
                <c:ptCount val="1"/>
                <c:pt idx="0">
                  <c:v>Pre-Transition</c:v>
                </c:pt>
              </c:strCache>
            </c:strRef>
          </c:tx>
          <c:invertIfNegative val="0"/>
          <c:cat>
            <c:strRef>
              <c:f>'[Chart in Microsoft PowerPoint]Ethnicity charts'!$B$31:$B$34</c:f>
              <c:strCache>
                <c:ptCount val="4"/>
                <c:pt idx="0">
                  <c:v>BP</c:v>
                </c:pt>
                <c:pt idx="1">
                  <c:v>Cholesterol</c:v>
                </c:pt>
                <c:pt idx="2">
                  <c:v>Kidney</c:v>
                </c:pt>
                <c:pt idx="3">
                  <c:v>HbA1c</c:v>
                </c:pt>
              </c:strCache>
            </c:strRef>
          </c:cat>
          <c:val>
            <c:numRef>
              <c:f>'[Chart in Microsoft PowerPoint]Ethnicity charts'!$C$31:$C$33</c:f>
              <c:numCache>
                <c:formatCode>0.0%</c:formatCode>
                <c:ptCount val="3"/>
                <c:pt idx="0">
                  <c:v>0.80496453900709219</c:v>
                </c:pt>
                <c:pt idx="1">
                  <c:v>0.3546099290780142</c:v>
                </c:pt>
                <c:pt idx="2">
                  <c:v>0.74782608695652175</c:v>
                </c:pt>
              </c:numCache>
            </c:numRef>
          </c:val>
        </c:ser>
        <c:ser>
          <c:idx val="1"/>
          <c:order val="1"/>
          <c:tx>
            <c:strRef>
              <c:f>'[Chart in Microsoft PowerPoint]Ethnicity charts'!$D$30</c:f>
              <c:strCache>
                <c:ptCount val="1"/>
                <c:pt idx="0">
                  <c:v>Post-Transition</c:v>
                </c:pt>
              </c:strCache>
            </c:strRef>
          </c:tx>
          <c:invertIfNegative val="0"/>
          <c:cat>
            <c:strRef>
              <c:f>'[Chart in Microsoft PowerPoint]Ethnicity charts'!$B$31:$B$34</c:f>
              <c:strCache>
                <c:ptCount val="4"/>
                <c:pt idx="0">
                  <c:v>BP</c:v>
                </c:pt>
                <c:pt idx="1">
                  <c:v>Cholesterol</c:v>
                </c:pt>
                <c:pt idx="2">
                  <c:v>Kidney</c:v>
                </c:pt>
                <c:pt idx="3">
                  <c:v>HbA1c</c:v>
                </c:pt>
              </c:strCache>
            </c:strRef>
          </c:cat>
          <c:val>
            <c:numRef>
              <c:f>'[Chart in Microsoft PowerPoint]Ethnicity charts'!$D$31:$D$33</c:f>
              <c:numCache>
                <c:formatCode>0.0%</c:formatCode>
                <c:ptCount val="3"/>
                <c:pt idx="0">
                  <c:v>0.76844783715012721</c:v>
                </c:pt>
                <c:pt idx="1">
                  <c:v>0.23282442748091603</c:v>
                </c:pt>
                <c:pt idx="2">
                  <c:v>0.72499999999999998</c:v>
                </c:pt>
              </c:numCache>
            </c:numRef>
          </c:val>
        </c:ser>
        <c:dLbls>
          <c:showLegendKey val="0"/>
          <c:showVal val="0"/>
          <c:showCatName val="0"/>
          <c:showSerName val="0"/>
          <c:showPercent val="0"/>
          <c:showBubbleSize val="0"/>
        </c:dLbls>
        <c:gapWidth val="150"/>
        <c:axId val="113075328"/>
        <c:axId val="112991616"/>
      </c:barChart>
      <c:catAx>
        <c:axId val="113075328"/>
        <c:scaling>
          <c:orientation val="minMax"/>
        </c:scaling>
        <c:delete val="0"/>
        <c:axPos val="b"/>
        <c:majorTickMark val="out"/>
        <c:minorTickMark val="none"/>
        <c:tickLblPos val="nextTo"/>
        <c:crossAx val="112991616"/>
        <c:crosses val="autoZero"/>
        <c:auto val="1"/>
        <c:lblAlgn val="ctr"/>
        <c:lblOffset val="100"/>
        <c:noMultiLvlLbl val="0"/>
      </c:catAx>
      <c:valAx>
        <c:axId val="112991616"/>
        <c:scaling>
          <c:orientation val="minMax"/>
          <c:max val="1"/>
        </c:scaling>
        <c:delete val="0"/>
        <c:axPos val="l"/>
        <c:majorGridlines/>
        <c:numFmt formatCode="0%" sourceLinked="0"/>
        <c:majorTickMark val="out"/>
        <c:minorTickMark val="none"/>
        <c:tickLblPos val="nextTo"/>
        <c:crossAx val="113075328"/>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Black</a:t>
            </a:r>
          </a:p>
        </c:rich>
      </c:tx>
      <c:layout>
        <c:manualLayout>
          <c:xMode val="edge"/>
          <c:yMode val="edge"/>
          <c:x val="0.45644444444444443"/>
          <c:y val="1.3888888888888888E-2"/>
        </c:manualLayout>
      </c:layout>
      <c:overlay val="0"/>
    </c:title>
    <c:autoTitleDeleted val="0"/>
    <c:plotArea>
      <c:layout>
        <c:manualLayout>
          <c:layoutTarget val="inner"/>
          <c:xMode val="edge"/>
          <c:yMode val="edge"/>
          <c:x val="0.11298840769903762"/>
          <c:y val="0.16361802927963734"/>
          <c:w val="0.85645603674540682"/>
          <c:h val="0.69080694890472638"/>
        </c:manualLayout>
      </c:layout>
      <c:barChart>
        <c:barDir val="col"/>
        <c:grouping val="clustered"/>
        <c:varyColors val="0"/>
        <c:ser>
          <c:idx val="0"/>
          <c:order val="0"/>
          <c:tx>
            <c:strRef>
              <c:f>'[Chart in Microsoft PowerPoint]Ethnicity charts'!$F$30</c:f>
              <c:strCache>
                <c:ptCount val="1"/>
                <c:pt idx="0">
                  <c:v>Pre-Transition</c:v>
                </c:pt>
              </c:strCache>
            </c:strRef>
          </c:tx>
          <c:invertIfNegative val="0"/>
          <c:cat>
            <c:strRef>
              <c:f>'[Chart in Microsoft PowerPoint]Ethnicity charts'!$B$31:$B$33</c:f>
              <c:strCache>
                <c:ptCount val="3"/>
                <c:pt idx="0">
                  <c:v>BP</c:v>
                </c:pt>
                <c:pt idx="1">
                  <c:v>Cholesterol</c:v>
                </c:pt>
                <c:pt idx="2">
                  <c:v>Kidney</c:v>
                </c:pt>
              </c:strCache>
            </c:strRef>
          </c:cat>
          <c:val>
            <c:numRef>
              <c:f>'[Chart in Microsoft PowerPoint]Ethnicity charts'!$F$31:$F$33</c:f>
              <c:numCache>
                <c:formatCode>0.0%</c:formatCode>
                <c:ptCount val="3"/>
                <c:pt idx="0">
                  <c:v>0.88345864661654139</c:v>
                </c:pt>
                <c:pt idx="1">
                  <c:v>0.37681159420289856</c:v>
                </c:pt>
                <c:pt idx="2">
                  <c:v>0.84536082474226804</c:v>
                </c:pt>
              </c:numCache>
            </c:numRef>
          </c:val>
        </c:ser>
        <c:ser>
          <c:idx val="1"/>
          <c:order val="1"/>
          <c:tx>
            <c:strRef>
              <c:f>'[Chart in Microsoft PowerPoint]Ethnicity charts'!$G$30</c:f>
              <c:strCache>
                <c:ptCount val="1"/>
                <c:pt idx="0">
                  <c:v>Post-Transition</c:v>
                </c:pt>
              </c:strCache>
            </c:strRef>
          </c:tx>
          <c:invertIfNegative val="0"/>
          <c:cat>
            <c:strRef>
              <c:f>'[Chart in Microsoft PowerPoint]Ethnicity charts'!$B$31:$B$33</c:f>
              <c:strCache>
                <c:ptCount val="3"/>
                <c:pt idx="0">
                  <c:v>BP</c:v>
                </c:pt>
                <c:pt idx="1">
                  <c:v>Cholesterol</c:v>
                </c:pt>
                <c:pt idx="2">
                  <c:v>Kidney</c:v>
                </c:pt>
              </c:strCache>
            </c:strRef>
          </c:cat>
          <c:val>
            <c:numRef>
              <c:f>'[Chart in Microsoft PowerPoint]Ethnicity charts'!$G$31:$G$33</c:f>
              <c:numCache>
                <c:formatCode>0.0%</c:formatCode>
                <c:ptCount val="3"/>
                <c:pt idx="0">
                  <c:v>0.75170068027210879</c:v>
                </c:pt>
                <c:pt idx="1">
                  <c:v>0.26946107784431139</c:v>
                </c:pt>
                <c:pt idx="2">
                  <c:v>0.78688524590163933</c:v>
                </c:pt>
              </c:numCache>
            </c:numRef>
          </c:val>
        </c:ser>
        <c:dLbls>
          <c:showLegendKey val="0"/>
          <c:showVal val="0"/>
          <c:showCatName val="0"/>
          <c:showSerName val="0"/>
          <c:showPercent val="0"/>
          <c:showBubbleSize val="0"/>
        </c:dLbls>
        <c:gapWidth val="150"/>
        <c:axId val="111948544"/>
        <c:axId val="111950080"/>
      </c:barChart>
      <c:catAx>
        <c:axId val="111948544"/>
        <c:scaling>
          <c:orientation val="minMax"/>
        </c:scaling>
        <c:delete val="0"/>
        <c:axPos val="b"/>
        <c:majorTickMark val="out"/>
        <c:minorTickMark val="none"/>
        <c:tickLblPos val="nextTo"/>
        <c:crossAx val="111950080"/>
        <c:crosses val="autoZero"/>
        <c:auto val="1"/>
        <c:lblAlgn val="ctr"/>
        <c:lblOffset val="100"/>
        <c:noMultiLvlLbl val="0"/>
      </c:catAx>
      <c:valAx>
        <c:axId val="111950080"/>
        <c:scaling>
          <c:orientation val="minMax"/>
        </c:scaling>
        <c:delete val="0"/>
        <c:axPos val="l"/>
        <c:majorGridlines/>
        <c:numFmt formatCode="0%" sourceLinked="0"/>
        <c:majorTickMark val="out"/>
        <c:minorTickMark val="none"/>
        <c:tickLblPos val="nextTo"/>
        <c:crossAx val="111948544"/>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Other</a:t>
            </a:r>
          </a:p>
        </c:rich>
      </c:tx>
      <c:layout>
        <c:manualLayout>
          <c:xMode val="edge"/>
          <c:yMode val="edge"/>
          <c:x val="0.44536111111111115"/>
          <c:y val="0"/>
        </c:manualLayout>
      </c:layout>
      <c:overlay val="0"/>
    </c:title>
    <c:autoTitleDeleted val="0"/>
    <c:plotArea>
      <c:layout>
        <c:manualLayout>
          <c:layoutTarget val="inner"/>
          <c:xMode val="edge"/>
          <c:yMode val="edge"/>
          <c:x val="0.13456918248399749"/>
          <c:y val="0.12702680531597368"/>
          <c:w val="0.84674432541683398"/>
          <c:h val="0.73357258695077265"/>
        </c:manualLayout>
      </c:layout>
      <c:barChart>
        <c:barDir val="col"/>
        <c:grouping val="clustered"/>
        <c:varyColors val="0"/>
        <c:ser>
          <c:idx val="0"/>
          <c:order val="0"/>
          <c:tx>
            <c:strRef>
              <c:f>'[Chart in Microsoft PowerPoint]Ethnicity charts'!$I$30</c:f>
              <c:strCache>
                <c:ptCount val="1"/>
                <c:pt idx="0">
                  <c:v>Pre-Transition</c:v>
                </c:pt>
              </c:strCache>
            </c:strRef>
          </c:tx>
          <c:invertIfNegative val="0"/>
          <c:cat>
            <c:strRef>
              <c:f>'[Chart in Microsoft PowerPoint]Ethnicity charts'!$B$31:$B$33</c:f>
              <c:strCache>
                <c:ptCount val="3"/>
                <c:pt idx="0">
                  <c:v>BP</c:v>
                </c:pt>
                <c:pt idx="1">
                  <c:v>Cholesterol</c:v>
                </c:pt>
                <c:pt idx="2">
                  <c:v>Kidney</c:v>
                </c:pt>
              </c:strCache>
            </c:strRef>
          </c:cat>
          <c:val>
            <c:numRef>
              <c:f>'[Chart in Microsoft PowerPoint]Ethnicity charts'!$I$31:$I$33</c:f>
              <c:numCache>
                <c:formatCode>0.0%</c:formatCode>
                <c:ptCount val="3"/>
                <c:pt idx="0">
                  <c:v>0.84115523465703967</c:v>
                </c:pt>
                <c:pt idx="1">
                  <c:v>0.37323943661971831</c:v>
                </c:pt>
                <c:pt idx="2">
                  <c:v>0.7407407407407407</c:v>
                </c:pt>
              </c:numCache>
            </c:numRef>
          </c:val>
        </c:ser>
        <c:ser>
          <c:idx val="1"/>
          <c:order val="1"/>
          <c:tx>
            <c:strRef>
              <c:f>'[Chart in Microsoft PowerPoint]Ethnicity charts'!$J$30</c:f>
              <c:strCache>
                <c:ptCount val="1"/>
                <c:pt idx="0">
                  <c:v>Post-Transition</c:v>
                </c:pt>
              </c:strCache>
            </c:strRef>
          </c:tx>
          <c:invertIfNegative val="0"/>
          <c:cat>
            <c:strRef>
              <c:f>'[Chart in Microsoft PowerPoint]Ethnicity charts'!$B$31:$B$33</c:f>
              <c:strCache>
                <c:ptCount val="3"/>
                <c:pt idx="0">
                  <c:v>BP</c:v>
                </c:pt>
                <c:pt idx="1">
                  <c:v>Cholesterol</c:v>
                </c:pt>
                <c:pt idx="2">
                  <c:v>Kidney</c:v>
                </c:pt>
              </c:strCache>
            </c:strRef>
          </c:cat>
          <c:val>
            <c:numRef>
              <c:f>'[Chart in Microsoft PowerPoint]Ethnicity charts'!$J$31:$J$33</c:f>
              <c:numCache>
                <c:formatCode>0.0%</c:formatCode>
                <c:ptCount val="3"/>
                <c:pt idx="0">
                  <c:v>0.7384615384615385</c:v>
                </c:pt>
                <c:pt idx="1">
                  <c:v>0.27734375</c:v>
                </c:pt>
                <c:pt idx="2">
                  <c:v>0.70676691729323304</c:v>
                </c:pt>
              </c:numCache>
            </c:numRef>
          </c:val>
        </c:ser>
        <c:dLbls>
          <c:showLegendKey val="0"/>
          <c:showVal val="0"/>
          <c:showCatName val="0"/>
          <c:showSerName val="0"/>
          <c:showPercent val="0"/>
          <c:showBubbleSize val="0"/>
        </c:dLbls>
        <c:gapWidth val="150"/>
        <c:axId val="112169344"/>
        <c:axId val="112171264"/>
      </c:barChart>
      <c:catAx>
        <c:axId val="112169344"/>
        <c:scaling>
          <c:orientation val="minMax"/>
        </c:scaling>
        <c:delete val="0"/>
        <c:axPos val="b"/>
        <c:majorTickMark val="out"/>
        <c:minorTickMark val="none"/>
        <c:tickLblPos val="nextTo"/>
        <c:crossAx val="112171264"/>
        <c:crosses val="autoZero"/>
        <c:auto val="1"/>
        <c:lblAlgn val="ctr"/>
        <c:lblOffset val="100"/>
        <c:noMultiLvlLbl val="0"/>
      </c:catAx>
      <c:valAx>
        <c:axId val="112171264"/>
        <c:scaling>
          <c:orientation val="minMax"/>
          <c:max val="1"/>
        </c:scaling>
        <c:delete val="0"/>
        <c:axPos val="l"/>
        <c:majorGridlines/>
        <c:numFmt formatCode="0%" sourceLinked="0"/>
        <c:majorTickMark val="out"/>
        <c:minorTickMark val="none"/>
        <c:tickLblPos val="nextTo"/>
        <c:crossAx val="112169344"/>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White</a:t>
            </a:r>
          </a:p>
        </c:rich>
      </c:tx>
      <c:layout>
        <c:manualLayout>
          <c:xMode val="edge"/>
          <c:yMode val="edge"/>
          <c:x val="0.4449278273170692"/>
          <c:y val="0"/>
        </c:manualLayout>
      </c:layout>
      <c:overlay val="0"/>
    </c:title>
    <c:autoTitleDeleted val="0"/>
    <c:plotArea>
      <c:layout>
        <c:manualLayout>
          <c:layoutTarget val="inner"/>
          <c:xMode val="edge"/>
          <c:yMode val="edge"/>
          <c:x val="0.13200389840833732"/>
          <c:y val="0.10903919359626472"/>
          <c:w val="0.83229816997632744"/>
          <c:h val="0.6848158403747332"/>
        </c:manualLayout>
      </c:layout>
      <c:barChart>
        <c:barDir val="col"/>
        <c:grouping val="clustered"/>
        <c:varyColors val="0"/>
        <c:ser>
          <c:idx val="0"/>
          <c:order val="0"/>
          <c:tx>
            <c:strRef>
              <c:f>'[Chart in Microsoft PowerPoint]Ethnicity charts'!$L$30</c:f>
              <c:strCache>
                <c:ptCount val="1"/>
                <c:pt idx="0">
                  <c:v>Pre-Transition</c:v>
                </c:pt>
              </c:strCache>
            </c:strRef>
          </c:tx>
          <c:invertIfNegative val="0"/>
          <c:cat>
            <c:strRef>
              <c:f>'[Chart in Microsoft PowerPoint]Ethnicity charts'!$B$31:$B$33</c:f>
              <c:strCache>
                <c:ptCount val="3"/>
                <c:pt idx="0">
                  <c:v>BP</c:v>
                </c:pt>
                <c:pt idx="1">
                  <c:v>Cholesterol</c:v>
                </c:pt>
                <c:pt idx="2">
                  <c:v>Kidney</c:v>
                </c:pt>
              </c:strCache>
            </c:strRef>
          </c:cat>
          <c:val>
            <c:numRef>
              <c:f>'[Chart in Microsoft PowerPoint]Ethnicity charts'!$L$31:$L$33</c:f>
              <c:numCache>
                <c:formatCode>0.0%</c:formatCode>
                <c:ptCount val="3"/>
                <c:pt idx="0">
                  <c:v>0.81012465795074495</c:v>
                </c:pt>
                <c:pt idx="1">
                  <c:v>0.35862877234104895</c:v>
                </c:pt>
                <c:pt idx="2">
                  <c:v>0.84571428571428575</c:v>
                </c:pt>
              </c:numCache>
            </c:numRef>
          </c:val>
        </c:ser>
        <c:ser>
          <c:idx val="1"/>
          <c:order val="1"/>
          <c:tx>
            <c:strRef>
              <c:f>'[Chart in Microsoft PowerPoint]Ethnicity charts'!$M$30</c:f>
              <c:strCache>
                <c:ptCount val="1"/>
                <c:pt idx="0">
                  <c:v>Post-Transition</c:v>
                </c:pt>
              </c:strCache>
            </c:strRef>
          </c:tx>
          <c:invertIfNegative val="0"/>
          <c:cat>
            <c:strRef>
              <c:f>'[Chart in Microsoft PowerPoint]Ethnicity charts'!$B$31:$B$33</c:f>
              <c:strCache>
                <c:ptCount val="3"/>
                <c:pt idx="0">
                  <c:v>BP</c:v>
                </c:pt>
                <c:pt idx="1">
                  <c:v>Cholesterol</c:v>
                </c:pt>
                <c:pt idx="2">
                  <c:v>Kidney</c:v>
                </c:pt>
              </c:strCache>
            </c:strRef>
          </c:cat>
          <c:val>
            <c:numRef>
              <c:f>'[Chart in Microsoft PowerPoint]Ethnicity charts'!$M$31:$M$33</c:f>
              <c:numCache>
                <c:formatCode>0.0%</c:formatCode>
                <c:ptCount val="3"/>
                <c:pt idx="0">
                  <c:v>0.73436770881941205</c:v>
                </c:pt>
                <c:pt idx="1">
                  <c:v>0.28311638591117916</c:v>
                </c:pt>
                <c:pt idx="2">
                  <c:v>0.81388802001876759</c:v>
                </c:pt>
              </c:numCache>
            </c:numRef>
          </c:val>
        </c:ser>
        <c:dLbls>
          <c:showLegendKey val="0"/>
          <c:showVal val="0"/>
          <c:showCatName val="0"/>
          <c:showSerName val="0"/>
          <c:showPercent val="0"/>
          <c:showBubbleSize val="0"/>
        </c:dLbls>
        <c:gapWidth val="150"/>
        <c:axId val="112256896"/>
        <c:axId val="112300800"/>
      </c:barChart>
      <c:catAx>
        <c:axId val="112256896"/>
        <c:scaling>
          <c:orientation val="minMax"/>
        </c:scaling>
        <c:delete val="0"/>
        <c:axPos val="b"/>
        <c:majorTickMark val="out"/>
        <c:minorTickMark val="none"/>
        <c:tickLblPos val="nextTo"/>
        <c:crossAx val="112300800"/>
        <c:crosses val="autoZero"/>
        <c:auto val="1"/>
        <c:lblAlgn val="ctr"/>
        <c:lblOffset val="100"/>
        <c:noMultiLvlLbl val="0"/>
      </c:catAx>
      <c:valAx>
        <c:axId val="112300800"/>
        <c:scaling>
          <c:orientation val="minMax"/>
          <c:max val="1"/>
        </c:scaling>
        <c:delete val="0"/>
        <c:axPos val="l"/>
        <c:majorGridlines/>
        <c:numFmt formatCode="0%" sourceLinked="0"/>
        <c:majorTickMark val="out"/>
        <c:minorTickMark val="none"/>
        <c:tickLblPos val="nextTo"/>
        <c:crossAx val="112256896"/>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345096158906322E-2"/>
          <c:y val="4.7159699892818867E-2"/>
          <c:w val="0.76354308585595754"/>
          <c:h val="0.77739136305710987"/>
        </c:manualLayout>
      </c:layout>
      <c:barChart>
        <c:barDir val="col"/>
        <c:grouping val="clustered"/>
        <c:varyColors val="0"/>
        <c:ser>
          <c:idx val="0"/>
          <c:order val="0"/>
          <c:tx>
            <c:strRef>
              <c:f>'[Chart in Microsoft PowerPoint]IMD Graph'!$F$1</c:f>
              <c:strCache>
                <c:ptCount val="1"/>
                <c:pt idx="0">
                  <c:v>Pre-Transition</c:v>
                </c:pt>
              </c:strCache>
            </c:strRef>
          </c:tx>
          <c:invertIfNegative val="0"/>
          <c:cat>
            <c:multiLvlStrRef>
              <c:f>'[Chart in Microsoft PowerPoint]IMD Graph'!$B$7:$C$21</c:f>
              <c:multiLvlStrCache>
                <c:ptCount val="15"/>
                <c:lvl>
                  <c:pt idx="0">
                    <c:v>1</c:v>
                  </c:pt>
                  <c:pt idx="1">
                    <c:v>2</c:v>
                  </c:pt>
                  <c:pt idx="2">
                    <c:v>3</c:v>
                  </c:pt>
                  <c:pt idx="3">
                    <c:v>4</c:v>
                  </c:pt>
                  <c:pt idx="4">
                    <c:v>5</c:v>
                  </c:pt>
                  <c:pt idx="5">
                    <c:v>1</c:v>
                  </c:pt>
                  <c:pt idx="6">
                    <c:v>2</c:v>
                  </c:pt>
                  <c:pt idx="7">
                    <c:v>3</c:v>
                  </c:pt>
                  <c:pt idx="8">
                    <c:v>4</c:v>
                  </c:pt>
                  <c:pt idx="9">
                    <c:v>5</c:v>
                  </c:pt>
                  <c:pt idx="10">
                    <c:v>1</c:v>
                  </c:pt>
                  <c:pt idx="11">
                    <c:v>2</c:v>
                  </c:pt>
                  <c:pt idx="12">
                    <c:v>3</c:v>
                  </c:pt>
                  <c:pt idx="13">
                    <c:v>4</c:v>
                  </c:pt>
                  <c:pt idx="14">
                    <c:v>5</c:v>
                  </c:pt>
                </c:lvl>
                <c:lvl>
                  <c:pt idx="0">
                    <c:v>Blood Pressure</c:v>
                  </c:pt>
                  <c:pt idx="5">
                    <c:v>Cholesterol</c:v>
                  </c:pt>
                  <c:pt idx="10">
                    <c:v>Kidney</c:v>
                  </c:pt>
                </c:lvl>
              </c:multiLvlStrCache>
            </c:multiLvlStrRef>
          </c:cat>
          <c:val>
            <c:numRef>
              <c:f>'[Chart in Microsoft PowerPoint]IMD Graph'!$F$7:$F$21</c:f>
              <c:numCache>
                <c:formatCode>0%</c:formatCode>
                <c:ptCount val="15"/>
                <c:pt idx="0">
                  <c:v>0.81839348079161811</c:v>
                </c:pt>
                <c:pt idx="1">
                  <c:v>0.81380130874479473</c:v>
                </c:pt>
                <c:pt idx="2">
                  <c:v>0.82148852825965302</c:v>
                </c:pt>
                <c:pt idx="3">
                  <c:v>0.8027624309392265</c:v>
                </c:pt>
                <c:pt idx="4">
                  <c:v>0.83794247787610621</c:v>
                </c:pt>
                <c:pt idx="5">
                  <c:v>0.35203520352035206</c:v>
                </c:pt>
                <c:pt idx="6">
                  <c:v>0.3186558516801854</c:v>
                </c:pt>
                <c:pt idx="7">
                  <c:v>0.36681715575620766</c:v>
                </c:pt>
                <c:pt idx="8">
                  <c:v>0.37984496124031009</c:v>
                </c:pt>
                <c:pt idx="9">
                  <c:v>0.38931297709923662</c:v>
                </c:pt>
                <c:pt idx="10">
                  <c:v>0.80971659919028338</c:v>
                </c:pt>
                <c:pt idx="11">
                  <c:v>0.82602118003025715</c:v>
                </c:pt>
                <c:pt idx="12">
                  <c:v>0.83424657534246571</c:v>
                </c:pt>
                <c:pt idx="13">
                  <c:v>0.84552845528455289</c:v>
                </c:pt>
                <c:pt idx="14">
                  <c:v>0.86049926578560942</c:v>
                </c:pt>
              </c:numCache>
            </c:numRef>
          </c:val>
        </c:ser>
        <c:ser>
          <c:idx val="1"/>
          <c:order val="1"/>
          <c:tx>
            <c:strRef>
              <c:f>'[Chart in Microsoft PowerPoint]IMD Graph'!$G$1</c:f>
              <c:strCache>
                <c:ptCount val="1"/>
                <c:pt idx="0">
                  <c:v>Post-Transition</c:v>
                </c:pt>
              </c:strCache>
            </c:strRef>
          </c:tx>
          <c:invertIfNegative val="0"/>
          <c:cat>
            <c:multiLvlStrRef>
              <c:f>'[Chart in Microsoft PowerPoint]IMD Graph'!$B$7:$C$21</c:f>
              <c:multiLvlStrCache>
                <c:ptCount val="15"/>
                <c:lvl>
                  <c:pt idx="0">
                    <c:v>1</c:v>
                  </c:pt>
                  <c:pt idx="1">
                    <c:v>2</c:v>
                  </c:pt>
                  <c:pt idx="2">
                    <c:v>3</c:v>
                  </c:pt>
                  <c:pt idx="3">
                    <c:v>4</c:v>
                  </c:pt>
                  <c:pt idx="4">
                    <c:v>5</c:v>
                  </c:pt>
                  <c:pt idx="5">
                    <c:v>1</c:v>
                  </c:pt>
                  <c:pt idx="6">
                    <c:v>2</c:v>
                  </c:pt>
                  <c:pt idx="7">
                    <c:v>3</c:v>
                  </c:pt>
                  <c:pt idx="8">
                    <c:v>4</c:v>
                  </c:pt>
                  <c:pt idx="9">
                    <c:v>5</c:v>
                  </c:pt>
                  <c:pt idx="10">
                    <c:v>1</c:v>
                  </c:pt>
                  <c:pt idx="11">
                    <c:v>2</c:v>
                  </c:pt>
                  <c:pt idx="12">
                    <c:v>3</c:v>
                  </c:pt>
                  <c:pt idx="13">
                    <c:v>4</c:v>
                  </c:pt>
                  <c:pt idx="14">
                    <c:v>5</c:v>
                  </c:pt>
                </c:lvl>
                <c:lvl>
                  <c:pt idx="0">
                    <c:v>Blood Pressure</c:v>
                  </c:pt>
                  <c:pt idx="5">
                    <c:v>Cholesterol</c:v>
                  </c:pt>
                  <c:pt idx="10">
                    <c:v>Kidney</c:v>
                  </c:pt>
                </c:lvl>
              </c:multiLvlStrCache>
            </c:multiLvlStrRef>
          </c:cat>
          <c:val>
            <c:numRef>
              <c:f>'[Chart in Microsoft PowerPoint]IMD Graph'!$G$7:$G$21</c:f>
              <c:numCache>
                <c:formatCode>0%</c:formatCode>
                <c:ptCount val="15"/>
                <c:pt idx="0">
                  <c:v>0.73434704830053665</c:v>
                </c:pt>
                <c:pt idx="1">
                  <c:v>0.74202370100273474</c:v>
                </c:pt>
                <c:pt idx="2">
                  <c:v>0.73122529644268774</c:v>
                </c:pt>
                <c:pt idx="3">
                  <c:v>0.74714661984196662</c:v>
                </c:pt>
                <c:pt idx="4">
                  <c:v>0.75420263516583375</c:v>
                </c:pt>
                <c:pt idx="5">
                  <c:v>0.24699699699699701</c:v>
                </c:pt>
                <c:pt idx="6">
                  <c:v>0.29803328290468989</c:v>
                </c:pt>
                <c:pt idx="7">
                  <c:v>0.28634686346863469</c:v>
                </c:pt>
                <c:pt idx="8">
                  <c:v>0.30746268656716419</c:v>
                </c:pt>
                <c:pt idx="9">
                  <c:v>0.29536826119969628</c:v>
                </c:pt>
                <c:pt idx="10">
                  <c:v>0.77338603425559949</c:v>
                </c:pt>
                <c:pt idx="11">
                  <c:v>0.8</c:v>
                </c:pt>
                <c:pt idx="12">
                  <c:v>0.818075117370892</c:v>
                </c:pt>
                <c:pt idx="13">
                  <c:v>0.80769230769230771</c:v>
                </c:pt>
                <c:pt idx="14">
                  <c:v>0.81171067738231917</c:v>
                </c:pt>
              </c:numCache>
            </c:numRef>
          </c:val>
        </c:ser>
        <c:dLbls>
          <c:showLegendKey val="0"/>
          <c:showVal val="0"/>
          <c:showCatName val="0"/>
          <c:showSerName val="0"/>
          <c:showPercent val="0"/>
          <c:showBubbleSize val="0"/>
        </c:dLbls>
        <c:gapWidth val="150"/>
        <c:axId val="112629248"/>
        <c:axId val="112630784"/>
      </c:barChart>
      <c:catAx>
        <c:axId val="112629248"/>
        <c:scaling>
          <c:orientation val="minMax"/>
        </c:scaling>
        <c:delete val="0"/>
        <c:axPos val="b"/>
        <c:majorTickMark val="out"/>
        <c:minorTickMark val="none"/>
        <c:tickLblPos val="nextTo"/>
        <c:crossAx val="112630784"/>
        <c:crosses val="autoZero"/>
        <c:auto val="1"/>
        <c:lblAlgn val="ctr"/>
        <c:lblOffset val="100"/>
        <c:noMultiLvlLbl val="0"/>
      </c:catAx>
      <c:valAx>
        <c:axId val="112630784"/>
        <c:scaling>
          <c:orientation val="minMax"/>
        </c:scaling>
        <c:delete val="0"/>
        <c:axPos val="l"/>
        <c:majorGridlines/>
        <c:numFmt formatCode="0%" sourceLinked="1"/>
        <c:majorTickMark val="out"/>
        <c:minorTickMark val="none"/>
        <c:tickLblPos val="nextTo"/>
        <c:crossAx val="11262924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200" dirty="0" smtClean="0"/>
              <a:t>Blood Pressure</a:t>
            </a:r>
            <a:endParaRPr lang="en-GB" sz="1200" dirty="0"/>
          </a:p>
        </c:rich>
      </c:tx>
      <c:layout/>
      <c:overlay val="0"/>
    </c:title>
    <c:autoTitleDeleted val="0"/>
    <c:plotArea>
      <c:layout/>
      <c:lineChart>
        <c:grouping val="standard"/>
        <c:varyColors val="0"/>
        <c:ser>
          <c:idx val="0"/>
          <c:order val="0"/>
          <c:marker>
            <c:symbol val="none"/>
          </c:marker>
          <c:cat>
            <c:numRef>
              <c:f>'[Chart in Microsoft PowerPoint]By Age'!$A$19:$A$31</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Age'!$H$19:$H$31</c:f>
              <c:numCache>
                <c:formatCode>0.0%</c:formatCode>
                <c:ptCount val="13"/>
                <c:pt idx="0">
                  <c:v>0.93571428571428572</c:v>
                </c:pt>
                <c:pt idx="1">
                  <c:v>0.94587628865979378</c:v>
                </c:pt>
                <c:pt idx="2">
                  <c:v>0.92531120331950212</c:v>
                </c:pt>
                <c:pt idx="3">
                  <c:v>0.89516129032258063</c:v>
                </c:pt>
                <c:pt idx="4">
                  <c:v>0.85747846515270165</c:v>
                </c:pt>
                <c:pt idx="5">
                  <c:v>0.82729103726082576</c:v>
                </c:pt>
                <c:pt idx="6">
                  <c:v>0.78419753086419752</c:v>
                </c:pt>
                <c:pt idx="7">
                  <c:v>0.74740484429065746</c:v>
                </c:pt>
                <c:pt idx="8">
                  <c:v>0.7416829745596869</c:v>
                </c:pt>
                <c:pt idx="9">
                  <c:v>0.72222222222222221</c:v>
                </c:pt>
                <c:pt idx="10">
                  <c:v>0.63440860215053763</c:v>
                </c:pt>
                <c:pt idx="11">
                  <c:v>0.52380952380952384</c:v>
                </c:pt>
                <c:pt idx="12">
                  <c:v>0.77777777777777779</c:v>
                </c:pt>
              </c:numCache>
            </c:numRef>
          </c:val>
          <c:smooth val="0"/>
        </c:ser>
        <c:ser>
          <c:idx val="1"/>
          <c:order val="1"/>
          <c:marker>
            <c:symbol val="none"/>
          </c:marker>
          <c:cat>
            <c:numRef>
              <c:f>'[Chart in Microsoft PowerPoint]By Age'!$A$19:$A$31</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Age'!$M$19:$M$31</c:f>
              <c:numCache>
                <c:formatCode>0.0%</c:formatCode>
                <c:ptCount val="13"/>
                <c:pt idx="0">
                  <c:v>0.89189189189189189</c:v>
                </c:pt>
                <c:pt idx="1">
                  <c:v>0.90849673202614378</c:v>
                </c:pt>
                <c:pt idx="2">
                  <c:v>0.88725490196078427</c:v>
                </c:pt>
                <c:pt idx="3">
                  <c:v>0.81894150417827294</c:v>
                </c:pt>
                <c:pt idx="4">
                  <c:v>0.75576368876080691</c:v>
                </c:pt>
                <c:pt idx="5">
                  <c:v>0.74098601913171447</c:v>
                </c:pt>
                <c:pt idx="6">
                  <c:v>0.714087439278279</c:v>
                </c:pt>
                <c:pt idx="7">
                  <c:v>0.7050925925925926</c:v>
                </c:pt>
                <c:pt idx="8">
                  <c:v>0.69974554707379133</c:v>
                </c:pt>
                <c:pt idx="9">
                  <c:v>0.67578125</c:v>
                </c:pt>
                <c:pt idx="10">
                  <c:v>0.67808219178082196</c:v>
                </c:pt>
                <c:pt idx="11">
                  <c:v>0.66355140186915884</c:v>
                </c:pt>
                <c:pt idx="12">
                  <c:v>0.75438596491228072</c:v>
                </c:pt>
              </c:numCache>
            </c:numRef>
          </c:val>
          <c:smooth val="0"/>
        </c:ser>
        <c:dLbls>
          <c:showLegendKey val="0"/>
          <c:showVal val="0"/>
          <c:showCatName val="0"/>
          <c:showSerName val="0"/>
          <c:showPercent val="0"/>
          <c:showBubbleSize val="0"/>
        </c:dLbls>
        <c:marker val="1"/>
        <c:smooth val="0"/>
        <c:axId val="120693120"/>
        <c:axId val="113717248"/>
      </c:lineChart>
      <c:catAx>
        <c:axId val="120693120"/>
        <c:scaling>
          <c:orientation val="minMax"/>
        </c:scaling>
        <c:delete val="0"/>
        <c:axPos val="b"/>
        <c:numFmt formatCode="General" sourceLinked="1"/>
        <c:majorTickMark val="out"/>
        <c:minorTickMark val="none"/>
        <c:tickLblPos val="nextTo"/>
        <c:crossAx val="113717248"/>
        <c:crosses val="autoZero"/>
        <c:auto val="1"/>
        <c:lblAlgn val="ctr"/>
        <c:lblOffset val="100"/>
        <c:noMultiLvlLbl val="0"/>
      </c:catAx>
      <c:valAx>
        <c:axId val="113717248"/>
        <c:scaling>
          <c:orientation val="minMax"/>
        </c:scaling>
        <c:delete val="0"/>
        <c:axPos val="l"/>
        <c:majorGridlines/>
        <c:numFmt formatCode="0%" sourceLinked="0"/>
        <c:majorTickMark val="out"/>
        <c:minorTickMark val="none"/>
        <c:tickLblPos val="nextTo"/>
        <c:crossAx val="120693120"/>
        <c:crosses val="autoZero"/>
        <c:crossBetween val="between"/>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a:t>Female</a:t>
            </a:r>
          </a:p>
        </c:rich>
      </c:tx>
      <c:layout>
        <c:manualLayout>
          <c:xMode val="edge"/>
          <c:yMode val="edge"/>
          <c:x val="0.89384308850751659"/>
          <c:y val="0.358208797203319"/>
        </c:manualLayout>
      </c:layout>
      <c:overlay val="0"/>
    </c:title>
    <c:autoTitleDeleted val="0"/>
    <c:plotArea>
      <c:layout>
        <c:manualLayout>
          <c:layoutTarget val="inner"/>
          <c:xMode val="edge"/>
          <c:yMode val="edge"/>
          <c:x val="6.4912069670062827E-2"/>
          <c:y val="6.5062482861284118E-2"/>
          <c:w val="0.82005530311122266"/>
          <c:h val="0.81030242488345672"/>
        </c:manualLayout>
      </c:layout>
      <c:barChart>
        <c:barDir val="col"/>
        <c:grouping val="clustered"/>
        <c:varyColors val="0"/>
        <c:ser>
          <c:idx val="0"/>
          <c:order val="0"/>
          <c:tx>
            <c:strRef>
              <c:f>'[Chart in Microsoft PowerPoint]By Sex (2)'!$P$8</c:f>
              <c:strCache>
                <c:ptCount val="1"/>
                <c:pt idx="0">
                  <c:v>Pre-transition</c:v>
                </c:pt>
              </c:strCache>
            </c:strRef>
          </c:tx>
          <c:invertIfNegative val="0"/>
          <c:cat>
            <c:strRef>
              <c:f>'[Chart in Microsoft PowerPoint]By Sex (2)'!$Q$7:$V$7</c:f>
              <c:strCache>
                <c:ptCount val="6"/>
                <c:pt idx="0">
                  <c:v>Blood Pressure</c:v>
                </c:pt>
                <c:pt idx="1">
                  <c:v>Cholesterol</c:v>
                </c:pt>
                <c:pt idx="2">
                  <c:v>Foot</c:v>
                </c:pt>
                <c:pt idx="3">
                  <c:v>HbA1c</c:v>
                </c:pt>
                <c:pt idx="4">
                  <c:v>Kidney</c:v>
                </c:pt>
                <c:pt idx="5">
                  <c:v>Retinopothy</c:v>
                </c:pt>
              </c:strCache>
            </c:strRef>
          </c:cat>
          <c:val>
            <c:numRef>
              <c:f>'[Chart in Microsoft PowerPoint]By Sex (2)'!$Q$8:$V$8</c:f>
              <c:numCache>
                <c:formatCode>0.0%</c:formatCode>
                <c:ptCount val="6"/>
                <c:pt idx="0">
                  <c:v>0.56536414384006228</c:v>
                </c:pt>
                <c:pt idx="1">
                  <c:v>0.29300272621056733</c:v>
                </c:pt>
                <c:pt idx="2">
                  <c:v>0.23638968481375358</c:v>
                </c:pt>
                <c:pt idx="3">
                  <c:v>0.86304037388030641</c:v>
                </c:pt>
                <c:pt idx="4">
                  <c:v>0.30559522264052968</c:v>
                </c:pt>
                <c:pt idx="5">
                  <c:v>0.29252630140729607</c:v>
                </c:pt>
              </c:numCache>
            </c:numRef>
          </c:val>
        </c:ser>
        <c:ser>
          <c:idx val="1"/>
          <c:order val="1"/>
          <c:tx>
            <c:strRef>
              <c:f>'[Chart in Microsoft PowerPoint]By Sex (2)'!$P$9</c:f>
              <c:strCache>
                <c:ptCount val="1"/>
                <c:pt idx="0">
                  <c:v>Post-Transition</c:v>
                </c:pt>
              </c:strCache>
            </c:strRef>
          </c:tx>
          <c:invertIfNegative val="0"/>
          <c:cat>
            <c:strRef>
              <c:f>'[Chart in Microsoft PowerPoint]By Sex (2)'!$Q$7:$V$7</c:f>
              <c:strCache>
                <c:ptCount val="6"/>
                <c:pt idx="0">
                  <c:v>Blood Pressure</c:v>
                </c:pt>
                <c:pt idx="1">
                  <c:v>Cholesterol</c:v>
                </c:pt>
                <c:pt idx="2">
                  <c:v>Foot</c:v>
                </c:pt>
                <c:pt idx="3">
                  <c:v>HbA1c</c:v>
                </c:pt>
                <c:pt idx="4">
                  <c:v>Kidney</c:v>
                </c:pt>
                <c:pt idx="5">
                  <c:v>Retinopothy</c:v>
                </c:pt>
              </c:strCache>
            </c:strRef>
          </c:cat>
          <c:val>
            <c:numRef>
              <c:f>'[Chart in Microsoft PowerPoint]By Sex (2)'!$Q$9:$V$9</c:f>
              <c:numCache>
                <c:formatCode>0.0%</c:formatCode>
                <c:ptCount val="6"/>
                <c:pt idx="0">
                  <c:v>0.75866545501752569</c:v>
                </c:pt>
                <c:pt idx="1">
                  <c:v>0.43385693885499155</c:v>
                </c:pt>
                <c:pt idx="2">
                  <c:v>0.42139426197585356</c:v>
                </c:pt>
                <c:pt idx="3">
                  <c:v>0.71543554459301573</c:v>
                </c:pt>
                <c:pt idx="4">
                  <c:v>0.31377385434246396</c:v>
                </c:pt>
                <c:pt idx="5">
                  <c:v>0.66571465662728802</c:v>
                </c:pt>
              </c:numCache>
            </c:numRef>
          </c:val>
        </c:ser>
        <c:dLbls>
          <c:showLegendKey val="0"/>
          <c:showVal val="0"/>
          <c:showCatName val="0"/>
          <c:showSerName val="0"/>
          <c:showPercent val="0"/>
          <c:showBubbleSize val="0"/>
        </c:dLbls>
        <c:gapWidth val="150"/>
        <c:axId val="120333824"/>
        <c:axId val="120335360"/>
      </c:barChart>
      <c:catAx>
        <c:axId val="120333824"/>
        <c:scaling>
          <c:orientation val="minMax"/>
        </c:scaling>
        <c:delete val="0"/>
        <c:axPos val="b"/>
        <c:majorTickMark val="out"/>
        <c:minorTickMark val="none"/>
        <c:tickLblPos val="nextTo"/>
        <c:crossAx val="120335360"/>
        <c:crosses val="autoZero"/>
        <c:auto val="1"/>
        <c:lblAlgn val="ctr"/>
        <c:lblOffset val="100"/>
        <c:noMultiLvlLbl val="0"/>
      </c:catAx>
      <c:valAx>
        <c:axId val="120335360"/>
        <c:scaling>
          <c:orientation val="minMax"/>
          <c:max val="1"/>
        </c:scaling>
        <c:delete val="0"/>
        <c:axPos val="l"/>
        <c:majorGridlines/>
        <c:numFmt formatCode="0%" sourceLinked="0"/>
        <c:majorTickMark val="out"/>
        <c:minorTickMark val="none"/>
        <c:tickLblPos val="nextTo"/>
        <c:crossAx val="120333824"/>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200" dirty="0" smtClean="0"/>
              <a:t>Cholesterol</a:t>
            </a:r>
            <a:endParaRPr lang="en-GB" sz="1200" dirty="0"/>
          </a:p>
        </c:rich>
      </c:tx>
      <c:layout/>
      <c:overlay val="0"/>
    </c:title>
    <c:autoTitleDeleted val="0"/>
    <c:plotArea>
      <c:layout/>
      <c:lineChart>
        <c:grouping val="standard"/>
        <c:varyColors val="0"/>
        <c:ser>
          <c:idx val="0"/>
          <c:order val="0"/>
          <c:marker>
            <c:symbol val="none"/>
          </c:marker>
          <c:cat>
            <c:numRef>
              <c:f>'[Chart in Microsoft PowerPoint]By Age'!$A$35:$A$47</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Age'!$H$35:$H$47</c:f>
              <c:numCache>
                <c:formatCode>0.0%</c:formatCode>
                <c:ptCount val="13"/>
                <c:pt idx="0">
                  <c:v>0.48275862068965519</c:v>
                </c:pt>
                <c:pt idx="1">
                  <c:v>0.3140096618357488</c:v>
                </c:pt>
                <c:pt idx="2">
                  <c:v>0.38095238095238093</c:v>
                </c:pt>
                <c:pt idx="3">
                  <c:v>0.34139784946236557</c:v>
                </c:pt>
                <c:pt idx="4">
                  <c:v>0.38897637795275591</c:v>
                </c:pt>
                <c:pt idx="5">
                  <c:v>0.37819253438113948</c:v>
                </c:pt>
                <c:pt idx="6">
                  <c:v>0.354382657869934</c:v>
                </c:pt>
                <c:pt idx="7">
                  <c:v>0.375</c:v>
                </c:pt>
                <c:pt idx="8">
                  <c:v>0.30833333333333335</c:v>
                </c:pt>
                <c:pt idx="9">
                  <c:v>0.29333333333333333</c:v>
                </c:pt>
                <c:pt idx="10">
                  <c:v>0.4</c:v>
                </c:pt>
                <c:pt idx="11">
                  <c:v>0.23809523809523808</c:v>
                </c:pt>
                <c:pt idx="12">
                  <c:v>0.25925925925925924</c:v>
                </c:pt>
              </c:numCache>
            </c:numRef>
          </c:val>
          <c:smooth val="0"/>
        </c:ser>
        <c:ser>
          <c:idx val="1"/>
          <c:order val="1"/>
          <c:marker>
            <c:symbol val="none"/>
          </c:marker>
          <c:cat>
            <c:numRef>
              <c:f>'[Chart in Microsoft PowerPoint]By Age'!$A$35:$A$47</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Age'!$M$35:$M$47</c:f>
              <c:numCache>
                <c:formatCode>0.0%</c:formatCode>
                <c:ptCount val="13"/>
                <c:pt idx="0">
                  <c:v>0.22222222222222221</c:v>
                </c:pt>
                <c:pt idx="1">
                  <c:v>0.26190476190476192</c:v>
                </c:pt>
                <c:pt idx="2">
                  <c:v>0.29166666666666669</c:v>
                </c:pt>
                <c:pt idx="3">
                  <c:v>0.34715025906735753</c:v>
                </c:pt>
                <c:pt idx="4">
                  <c:v>0.31533101045296169</c:v>
                </c:pt>
                <c:pt idx="5">
                  <c:v>0.29527317372621242</c:v>
                </c:pt>
                <c:pt idx="6">
                  <c:v>0.29297458893871448</c:v>
                </c:pt>
                <c:pt idx="7">
                  <c:v>0.27997527812113721</c:v>
                </c:pt>
                <c:pt idx="8">
                  <c:v>0.27569331158238175</c:v>
                </c:pt>
                <c:pt idx="9">
                  <c:v>0.2541436464088398</c:v>
                </c:pt>
                <c:pt idx="10">
                  <c:v>0.21739130434782608</c:v>
                </c:pt>
                <c:pt idx="11">
                  <c:v>0.32258064516129031</c:v>
                </c:pt>
                <c:pt idx="12">
                  <c:v>0.22222222222222221</c:v>
                </c:pt>
              </c:numCache>
            </c:numRef>
          </c:val>
          <c:smooth val="0"/>
        </c:ser>
        <c:dLbls>
          <c:showLegendKey val="0"/>
          <c:showVal val="0"/>
          <c:showCatName val="0"/>
          <c:showSerName val="0"/>
          <c:showPercent val="0"/>
          <c:showBubbleSize val="0"/>
        </c:dLbls>
        <c:marker val="1"/>
        <c:smooth val="0"/>
        <c:axId val="113746304"/>
        <c:axId val="113747840"/>
      </c:lineChart>
      <c:catAx>
        <c:axId val="113746304"/>
        <c:scaling>
          <c:orientation val="minMax"/>
        </c:scaling>
        <c:delete val="0"/>
        <c:axPos val="b"/>
        <c:numFmt formatCode="General" sourceLinked="1"/>
        <c:majorTickMark val="out"/>
        <c:minorTickMark val="none"/>
        <c:tickLblPos val="nextTo"/>
        <c:crossAx val="113747840"/>
        <c:crosses val="autoZero"/>
        <c:auto val="1"/>
        <c:lblAlgn val="ctr"/>
        <c:lblOffset val="100"/>
        <c:noMultiLvlLbl val="0"/>
      </c:catAx>
      <c:valAx>
        <c:axId val="113747840"/>
        <c:scaling>
          <c:orientation val="minMax"/>
          <c:max val="1"/>
        </c:scaling>
        <c:delete val="1"/>
        <c:axPos val="l"/>
        <c:majorGridlines/>
        <c:numFmt formatCode="0%" sourceLinked="0"/>
        <c:majorTickMark val="out"/>
        <c:minorTickMark val="none"/>
        <c:tickLblPos val="nextTo"/>
        <c:crossAx val="113746304"/>
        <c:crosses val="autoZero"/>
        <c:crossBetween val="between"/>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200" dirty="0" smtClean="0"/>
              <a:t>Kidney</a:t>
            </a:r>
            <a:endParaRPr lang="en-GB" sz="1200" dirty="0"/>
          </a:p>
        </c:rich>
      </c:tx>
      <c:layout/>
      <c:overlay val="0"/>
    </c:title>
    <c:autoTitleDeleted val="0"/>
    <c:plotArea>
      <c:layout/>
      <c:lineChart>
        <c:grouping val="standard"/>
        <c:varyColors val="0"/>
        <c:ser>
          <c:idx val="0"/>
          <c:order val="0"/>
          <c:marker>
            <c:symbol val="none"/>
          </c:marker>
          <c:cat>
            <c:numRef>
              <c:f>'[Chart in Microsoft PowerPoint]By Age'!$A$51:$A$63</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Age'!$H$51:$H$63</c:f>
              <c:numCache>
                <c:formatCode>0.0%</c:formatCode>
                <c:ptCount val="13"/>
                <c:pt idx="0">
                  <c:v>0.81914893617021278</c:v>
                </c:pt>
                <c:pt idx="1">
                  <c:v>0.92592592592592593</c:v>
                </c:pt>
                <c:pt idx="2">
                  <c:v>0.84112149532710279</c:v>
                </c:pt>
                <c:pt idx="3">
                  <c:v>0.84883720930232553</c:v>
                </c:pt>
                <c:pt idx="4">
                  <c:v>0.82741116751269039</c:v>
                </c:pt>
                <c:pt idx="5">
                  <c:v>0.83832335329341312</c:v>
                </c:pt>
                <c:pt idx="6">
                  <c:v>0.83208955223880599</c:v>
                </c:pt>
                <c:pt idx="7">
                  <c:v>0.82682512733446523</c:v>
                </c:pt>
                <c:pt idx="8">
                  <c:v>0.80263157894736847</c:v>
                </c:pt>
                <c:pt idx="9">
                  <c:v>0.91304347826086951</c:v>
                </c:pt>
                <c:pt idx="10">
                  <c:v>0.95</c:v>
                </c:pt>
                <c:pt idx="11">
                  <c:v>0.8571428571428571</c:v>
                </c:pt>
                <c:pt idx="12">
                  <c:v>1</c:v>
                </c:pt>
              </c:numCache>
            </c:numRef>
          </c:val>
          <c:smooth val="0"/>
        </c:ser>
        <c:ser>
          <c:idx val="1"/>
          <c:order val="1"/>
          <c:marker>
            <c:symbol val="none"/>
          </c:marker>
          <c:cat>
            <c:numRef>
              <c:f>'[Chart in Microsoft PowerPoint]By Age'!$A$51:$A$63</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Age'!$M$51:$M$63</c:f>
              <c:numCache>
                <c:formatCode>0.0%</c:formatCode>
                <c:ptCount val="13"/>
                <c:pt idx="0">
                  <c:v>0.83333333333333337</c:v>
                </c:pt>
                <c:pt idx="1">
                  <c:v>0.70769230769230773</c:v>
                </c:pt>
                <c:pt idx="2">
                  <c:v>0.7142857142857143</c:v>
                </c:pt>
                <c:pt idx="3">
                  <c:v>0.85161290322580641</c:v>
                </c:pt>
                <c:pt idx="4">
                  <c:v>0.82275132275132279</c:v>
                </c:pt>
                <c:pt idx="5">
                  <c:v>0.82070949185043141</c:v>
                </c:pt>
                <c:pt idx="6">
                  <c:v>0.79267277268942549</c:v>
                </c:pt>
                <c:pt idx="7">
                  <c:v>0.77908217716115258</c:v>
                </c:pt>
                <c:pt idx="8">
                  <c:v>0.83478260869565213</c:v>
                </c:pt>
                <c:pt idx="9">
                  <c:v>0.79816513761467889</c:v>
                </c:pt>
                <c:pt idx="10">
                  <c:v>0.84745762711864403</c:v>
                </c:pt>
                <c:pt idx="11">
                  <c:v>0.84090909090909094</c:v>
                </c:pt>
                <c:pt idx="12">
                  <c:v>0.81818181818181823</c:v>
                </c:pt>
              </c:numCache>
            </c:numRef>
          </c:val>
          <c:smooth val="0"/>
        </c:ser>
        <c:dLbls>
          <c:showLegendKey val="0"/>
          <c:showVal val="0"/>
          <c:showCatName val="0"/>
          <c:showSerName val="0"/>
          <c:showPercent val="0"/>
          <c:showBubbleSize val="0"/>
        </c:dLbls>
        <c:marker val="1"/>
        <c:smooth val="0"/>
        <c:axId val="113817856"/>
        <c:axId val="113823744"/>
      </c:lineChart>
      <c:catAx>
        <c:axId val="113817856"/>
        <c:scaling>
          <c:orientation val="minMax"/>
        </c:scaling>
        <c:delete val="0"/>
        <c:axPos val="b"/>
        <c:numFmt formatCode="General" sourceLinked="1"/>
        <c:majorTickMark val="out"/>
        <c:minorTickMark val="none"/>
        <c:tickLblPos val="nextTo"/>
        <c:crossAx val="113823744"/>
        <c:crosses val="autoZero"/>
        <c:auto val="1"/>
        <c:lblAlgn val="ctr"/>
        <c:lblOffset val="100"/>
        <c:noMultiLvlLbl val="0"/>
      </c:catAx>
      <c:valAx>
        <c:axId val="113823744"/>
        <c:scaling>
          <c:orientation val="minMax"/>
          <c:max val="1"/>
        </c:scaling>
        <c:delete val="1"/>
        <c:axPos val="l"/>
        <c:majorGridlines/>
        <c:numFmt formatCode="0.0%" sourceLinked="1"/>
        <c:majorTickMark val="out"/>
        <c:minorTickMark val="none"/>
        <c:tickLblPos val="nextTo"/>
        <c:crossAx val="113817856"/>
        <c:crosses val="autoZero"/>
        <c:crossBetween val="between"/>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'Figure 22'!$B$37</c:f>
              <c:strCache>
                <c:ptCount val="1"/>
                <c:pt idx="0">
                  <c:v>Count
Pre-Transition</c:v>
                </c:pt>
              </c:strCache>
            </c:strRef>
          </c:tx>
          <c:invertIfNegative val="0"/>
          <c:cat>
            <c:numRef>
              <c:f>'Figure 22'!$A$38:$A$49</c:f>
              <c:numCache>
                <c:formatCode>General</c:formatCode>
                <c:ptCount val="12"/>
                <c:pt idx="0">
                  <c:v>9</c:v>
                </c:pt>
                <c:pt idx="1">
                  <c:v>10</c:v>
                </c:pt>
                <c:pt idx="2">
                  <c:v>11</c:v>
                </c:pt>
                <c:pt idx="3">
                  <c:v>12</c:v>
                </c:pt>
                <c:pt idx="4">
                  <c:v>13</c:v>
                </c:pt>
                <c:pt idx="5">
                  <c:v>14</c:v>
                </c:pt>
                <c:pt idx="6">
                  <c:v>15</c:v>
                </c:pt>
                <c:pt idx="7">
                  <c:v>16</c:v>
                </c:pt>
                <c:pt idx="8">
                  <c:v>17</c:v>
                </c:pt>
                <c:pt idx="9">
                  <c:v>18</c:v>
                </c:pt>
                <c:pt idx="10">
                  <c:v>19</c:v>
                </c:pt>
                <c:pt idx="11">
                  <c:v>20</c:v>
                </c:pt>
              </c:numCache>
            </c:numRef>
          </c:cat>
          <c:val>
            <c:numRef>
              <c:f>'Figure 22'!$B$38:$B$49</c:f>
              <c:numCache>
                <c:formatCode>General</c:formatCode>
                <c:ptCount val="12"/>
                <c:pt idx="0">
                  <c:v>4</c:v>
                </c:pt>
                <c:pt idx="1">
                  <c:v>14</c:v>
                </c:pt>
                <c:pt idx="2">
                  <c:v>24</c:v>
                </c:pt>
                <c:pt idx="3">
                  <c:v>39</c:v>
                </c:pt>
                <c:pt idx="4">
                  <c:v>67</c:v>
                </c:pt>
                <c:pt idx="5">
                  <c:v>82</c:v>
                </c:pt>
                <c:pt idx="6">
                  <c:v>82</c:v>
                </c:pt>
                <c:pt idx="7">
                  <c:v>94</c:v>
                </c:pt>
                <c:pt idx="8">
                  <c:v>34</c:v>
                </c:pt>
                <c:pt idx="9">
                  <c:v>5</c:v>
                </c:pt>
                <c:pt idx="10">
                  <c:v>2</c:v>
                </c:pt>
                <c:pt idx="11">
                  <c:v>0</c:v>
                </c:pt>
              </c:numCache>
            </c:numRef>
          </c:val>
        </c:ser>
        <c:ser>
          <c:idx val="1"/>
          <c:order val="1"/>
          <c:tx>
            <c:strRef>
              <c:f>'Figure 22'!$C$37</c:f>
              <c:strCache>
                <c:ptCount val="1"/>
                <c:pt idx="0">
                  <c:v>Count
Post-Transition</c:v>
                </c:pt>
              </c:strCache>
            </c:strRef>
          </c:tx>
          <c:invertIfNegative val="0"/>
          <c:cat>
            <c:numRef>
              <c:f>'Figure 22'!$A$38:$A$49</c:f>
              <c:numCache>
                <c:formatCode>General</c:formatCode>
                <c:ptCount val="12"/>
                <c:pt idx="0">
                  <c:v>9</c:v>
                </c:pt>
                <c:pt idx="1">
                  <c:v>10</c:v>
                </c:pt>
                <c:pt idx="2">
                  <c:v>11</c:v>
                </c:pt>
                <c:pt idx="3">
                  <c:v>12</c:v>
                </c:pt>
                <c:pt idx="4">
                  <c:v>13</c:v>
                </c:pt>
                <c:pt idx="5">
                  <c:v>14</c:v>
                </c:pt>
                <c:pt idx="6">
                  <c:v>15</c:v>
                </c:pt>
                <c:pt idx="7">
                  <c:v>16</c:v>
                </c:pt>
                <c:pt idx="8">
                  <c:v>17</c:v>
                </c:pt>
                <c:pt idx="9">
                  <c:v>18</c:v>
                </c:pt>
                <c:pt idx="10">
                  <c:v>19</c:v>
                </c:pt>
                <c:pt idx="11">
                  <c:v>20</c:v>
                </c:pt>
              </c:numCache>
            </c:numRef>
          </c:cat>
          <c:val>
            <c:numRef>
              <c:f>'Figure 22'!$C$38:$C$49</c:f>
              <c:numCache>
                <c:formatCode>General</c:formatCode>
                <c:ptCount val="12"/>
                <c:pt idx="0">
                  <c:v>0</c:v>
                </c:pt>
                <c:pt idx="1">
                  <c:v>0</c:v>
                </c:pt>
                <c:pt idx="2">
                  <c:v>0</c:v>
                </c:pt>
                <c:pt idx="3">
                  <c:v>7</c:v>
                </c:pt>
                <c:pt idx="4">
                  <c:v>26</c:v>
                </c:pt>
                <c:pt idx="5">
                  <c:v>51</c:v>
                </c:pt>
                <c:pt idx="6">
                  <c:v>73</c:v>
                </c:pt>
                <c:pt idx="7">
                  <c:v>99</c:v>
                </c:pt>
                <c:pt idx="8">
                  <c:v>199</c:v>
                </c:pt>
                <c:pt idx="9">
                  <c:v>317</c:v>
                </c:pt>
                <c:pt idx="10">
                  <c:v>252</c:v>
                </c:pt>
                <c:pt idx="11">
                  <c:v>139</c:v>
                </c:pt>
              </c:numCache>
            </c:numRef>
          </c:val>
        </c:ser>
        <c:ser>
          <c:idx val="2"/>
          <c:order val="2"/>
          <c:tx>
            <c:strRef>
              <c:f>'Figure 22'!$D$37</c:f>
              <c:strCache>
                <c:ptCount val="1"/>
                <c:pt idx="0">
                  <c:v>Count
Year of Transition</c:v>
                </c:pt>
              </c:strCache>
            </c:strRef>
          </c:tx>
          <c:invertIfNegative val="0"/>
          <c:cat>
            <c:numRef>
              <c:f>'Figure 22'!$A$38:$A$49</c:f>
              <c:numCache>
                <c:formatCode>General</c:formatCode>
                <c:ptCount val="12"/>
                <c:pt idx="0">
                  <c:v>9</c:v>
                </c:pt>
                <c:pt idx="1">
                  <c:v>10</c:v>
                </c:pt>
                <c:pt idx="2">
                  <c:v>11</c:v>
                </c:pt>
                <c:pt idx="3">
                  <c:v>12</c:v>
                </c:pt>
                <c:pt idx="4">
                  <c:v>13</c:v>
                </c:pt>
                <c:pt idx="5">
                  <c:v>14</c:v>
                </c:pt>
                <c:pt idx="6">
                  <c:v>15</c:v>
                </c:pt>
                <c:pt idx="7">
                  <c:v>16</c:v>
                </c:pt>
                <c:pt idx="8">
                  <c:v>17</c:v>
                </c:pt>
                <c:pt idx="9">
                  <c:v>18</c:v>
                </c:pt>
                <c:pt idx="10">
                  <c:v>19</c:v>
                </c:pt>
                <c:pt idx="11">
                  <c:v>20</c:v>
                </c:pt>
              </c:numCache>
            </c:numRef>
          </c:cat>
          <c:val>
            <c:numRef>
              <c:f>'Figure 22'!$D$38:$D$49</c:f>
              <c:numCache>
                <c:formatCode>General</c:formatCode>
                <c:ptCount val="12"/>
                <c:pt idx="0">
                  <c:v>0</c:v>
                </c:pt>
                <c:pt idx="1">
                  <c:v>2</c:v>
                </c:pt>
                <c:pt idx="2">
                  <c:v>13</c:v>
                </c:pt>
                <c:pt idx="3">
                  <c:v>14</c:v>
                </c:pt>
                <c:pt idx="4">
                  <c:v>26</c:v>
                </c:pt>
                <c:pt idx="5">
                  <c:v>21</c:v>
                </c:pt>
                <c:pt idx="6">
                  <c:v>27</c:v>
                </c:pt>
                <c:pt idx="7">
                  <c:v>68</c:v>
                </c:pt>
                <c:pt idx="8">
                  <c:v>81</c:v>
                </c:pt>
                <c:pt idx="9">
                  <c:v>52</c:v>
                </c:pt>
                <c:pt idx="10">
                  <c:v>6</c:v>
                </c:pt>
                <c:pt idx="11">
                  <c:v>1</c:v>
                </c:pt>
              </c:numCache>
            </c:numRef>
          </c:val>
        </c:ser>
        <c:dLbls>
          <c:showLegendKey val="0"/>
          <c:showVal val="0"/>
          <c:showCatName val="0"/>
          <c:showSerName val="0"/>
          <c:showPercent val="0"/>
          <c:showBubbleSize val="0"/>
        </c:dLbls>
        <c:gapWidth val="150"/>
        <c:overlap val="100"/>
        <c:axId val="136276608"/>
        <c:axId val="136291072"/>
      </c:barChart>
      <c:lineChart>
        <c:grouping val="standard"/>
        <c:varyColors val="0"/>
        <c:ser>
          <c:idx val="3"/>
          <c:order val="3"/>
          <c:tx>
            <c:strRef>
              <c:f>'Figure 22'!$E$37</c:f>
              <c:strCache>
                <c:ptCount val="1"/>
                <c:pt idx="0">
                  <c:v>Average Duration
Since Diagnosis</c:v>
                </c:pt>
              </c:strCache>
            </c:strRef>
          </c:tx>
          <c:marker>
            <c:symbol val="none"/>
          </c:marker>
          <c:val>
            <c:numRef>
              <c:f>'Figure 22'!$E$38:$E$49</c:f>
              <c:numCache>
                <c:formatCode>0.0</c:formatCode>
                <c:ptCount val="12"/>
                <c:pt idx="0">
                  <c:v>2.5</c:v>
                </c:pt>
                <c:pt idx="1">
                  <c:v>2.625</c:v>
                </c:pt>
                <c:pt idx="2">
                  <c:v>2.3243243243</c:v>
                </c:pt>
                <c:pt idx="3">
                  <c:v>3.2833333332999999</c:v>
                </c:pt>
                <c:pt idx="4">
                  <c:v>2.8739495798000001</c:v>
                </c:pt>
                <c:pt idx="5">
                  <c:v>3.3116883117000002</c:v>
                </c:pt>
                <c:pt idx="6">
                  <c:v>3.5</c:v>
                </c:pt>
                <c:pt idx="7">
                  <c:v>3.6436781609</c:v>
                </c:pt>
                <c:pt idx="8">
                  <c:v>4.3949044586000001</c:v>
                </c:pt>
                <c:pt idx="9">
                  <c:v>4.7673796791000003</c:v>
                </c:pt>
                <c:pt idx="10">
                  <c:v>5.5923076923000004</c:v>
                </c:pt>
                <c:pt idx="11">
                  <c:v>6.4071428571000002</c:v>
                </c:pt>
              </c:numCache>
            </c:numRef>
          </c:val>
          <c:smooth val="0"/>
        </c:ser>
        <c:dLbls>
          <c:showLegendKey val="0"/>
          <c:showVal val="0"/>
          <c:showCatName val="0"/>
          <c:showSerName val="0"/>
          <c:showPercent val="0"/>
          <c:showBubbleSize val="0"/>
        </c:dLbls>
        <c:marker val="1"/>
        <c:smooth val="0"/>
        <c:axId val="136313088"/>
        <c:axId val="136292992"/>
      </c:lineChart>
      <c:catAx>
        <c:axId val="136276608"/>
        <c:scaling>
          <c:orientation val="minMax"/>
        </c:scaling>
        <c:delete val="0"/>
        <c:axPos val="b"/>
        <c:title>
          <c:tx>
            <c:rich>
              <a:bodyPr/>
              <a:lstStyle/>
              <a:p>
                <a:pPr>
                  <a:defRPr/>
                </a:pPr>
                <a:r>
                  <a:rPr lang="en-GB"/>
                  <a:t>Age at Admission (years)</a:t>
                </a:r>
              </a:p>
            </c:rich>
          </c:tx>
          <c:layout/>
          <c:overlay val="0"/>
        </c:title>
        <c:numFmt formatCode="General" sourceLinked="1"/>
        <c:majorTickMark val="out"/>
        <c:minorTickMark val="none"/>
        <c:tickLblPos val="nextTo"/>
        <c:crossAx val="136291072"/>
        <c:crosses val="autoZero"/>
        <c:auto val="1"/>
        <c:lblAlgn val="ctr"/>
        <c:lblOffset val="100"/>
        <c:noMultiLvlLbl val="0"/>
      </c:catAx>
      <c:valAx>
        <c:axId val="136291072"/>
        <c:scaling>
          <c:orientation val="minMax"/>
        </c:scaling>
        <c:delete val="0"/>
        <c:axPos val="l"/>
        <c:majorGridlines/>
        <c:title>
          <c:tx>
            <c:rich>
              <a:bodyPr rot="-5400000" vert="horz"/>
              <a:lstStyle/>
              <a:p>
                <a:pPr>
                  <a:defRPr/>
                </a:pPr>
                <a:r>
                  <a:rPr lang="en-GB"/>
                  <a:t>Count of DKA Admissions</a:t>
                </a:r>
              </a:p>
            </c:rich>
          </c:tx>
          <c:layout/>
          <c:overlay val="0"/>
        </c:title>
        <c:numFmt formatCode="General" sourceLinked="1"/>
        <c:majorTickMark val="out"/>
        <c:minorTickMark val="none"/>
        <c:tickLblPos val="nextTo"/>
        <c:crossAx val="136276608"/>
        <c:crosses val="autoZero"/>
        <c:crossBetween val="between"/>
      </c:valAx>
      <c:valAx>
        <c:axId val="136292992"/>
        <c:scaling>
          <c:orientation val="minMax"/>
        </c:scaling>
        <c:delete val="0"/>
        <c:axPos val="r"/>
        <c:title>
          <c:tx>
            <c:rich>
              <a:bodyPr rot="-5400000" vert="horz"/>
              <a:lstStyle/>
              <a:p>
                <a:pPr>
                  <a:defRPr/>
                </a:pPr>
                <a:r>
                  <a:rPr lang="en-GB"/>
                  <a:t>Time since Diagnosis (years)</a:t>
                </a:r>
              </a:p>
            </c:rich>
          </c:tx>
          <c:layout/>
          <c:overlay val="0"/>
        </c:title>
        <c:numFmt formatCode="0" sourceLinked="0"/>
        <c:majorTickMark val="out"/>
        <c:minorTickMark val="none"/>
        <c:tickLblPos val="nextTo"/>
        <c:crossAx val="136313088"/>
        <c:crosses val="max"/>
        <c:crossBetween val="between"/>
      </c:valAx>
      <c:catAx>
        <c:axId val="136313088"/>
        <c:scaling>
          <c:orientation val="minMax"/>
        </c:scaling>
        <c:delete val="1"/>
        <c:axPos val="b"/>
        <c:majorTickMark val="out"/>
        <c:minorTickMark val="none"/>
        <c:tickLblPos val="nextTo"/>
        <c:crossAx val="136292992"/>
        <c:crosses val="autoZero"/>
        <c:auto val="1"/>
        <c:lblAlgn val="ctr"/>
        <c:lblOffset val="100"/>
        <c:noMultiLvlLbl val="0"/>
      </c:catAx>
    </c:plotArea>
    <c:legend>
      <c:legendPos val="r"/>
      <c:layout/>
      <c:overlay val="0"/>
    </c:legend>
    <c:plotVisOnly val="1"/>
    <c:dispBlanksAs val="gap"/>
    <c:showDLblsOverMax val="0"/>
  </c:chart>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invertIfNegative val="0"/>
          <c:cat>
            <c:numRef>
              <c:f>'[Chart in Microsoft PowerPoint]By Age'!$A$3:$A$15</c:f>
              <c:numCache>
                <c:formatCode>General</c:formatCode>
                <c:ptCount val="13"/>
                <c:pt idx="0">
                  <c:v>12</c:v>
                </c:pt>
                <c:pt idx="1">
                  <c:v>13</c:v>
                </c:pt>
                <c:pt idx="2">
                  <c:v>14</c:v>
                </c:pt>
                <c:pt idx="3">
                  <c:v>15</c:v>
                </c:pt>
                <c:pt idx="4">
                  <c:v>16</c:v>
                </c:pt>
                <c:pt idx="5">
                  <c:v>17</c:v>
                </c:pt>
                <c:pt idx="6">
                  <c:v>18</c:v>
                </c:pt>
                <c:pt idx="7">
                  <c:v>19</c:v>
                </c:pt>
                <c:pt idx="8">
                  <c:v>20</c:v>
                </c:pt>
                <c:pt idx="9">
                  <c:v>21</c:v>
                </c:pt>
                <c:pt idx="10">
                  <c:v>22</c:v>
                </c:pt>
                <c:pt idx="11">
                  <c:v>23</c:v>
                </c:pt>
                <c:pt idx="12">
                  <c:v>24</c:v>
                </c:pt>
              </c:numCache>
            </c:numRef>
          </c:cat>
          <c:val>
            <c:numRef>
              <c:f>'[Chart in Microsoft PowerPoint]By Age'!$B$3:$B$15</c:f>
              <c:numCache>
                <c:formatCode>#,##0</c:formatCode>
                <c:ptCount val="13"/>
                <c:pt idx="0">
                  <c:v>584</c:v>
                </c:pt>
                <c:pt idx="1">
                  <c:v>705</c:v>
                </c:pt>
                <c:pt idx="2">
                  <c:v>840</c:v>
                </c:pt>
                <c:pt idx="3">
                  <c:v>1320</c:v>
                </c:pt>
                <c:pt idx="4">
                  <c:v>2163</c:v>
                </c:pt>
                <c:pt idx="5">
                  <c:v>3452</c:v>
                </c:pt>
                <c:pt idx="6">
                  <c:v>3530</c:v>
                </c:pt>
                <c:pt idx="7">
                  <c:v>2554</c:v>
                </c:pt>
                <c:pt idx="8">
                  <c:v>917</c:v>
                </c:pt>
                <c:pt idx="9">
                  <c:v>314</c:v>
                </c:pt>
                <c:pt idx="10">
                  <c:v>165</c:v>
                </c:pt>
                <c:pt idx="11">
                  <c:v>123</c:v>
                </c:pt>
                <c:pt idx="12">
                  <c:v>63</c:v>
                </c:pt>
              </c:numCache>
            </c:numRef>
          </c:val>
        </c:ser>
        <c:dLbls>
          <c:showLegendKey val="0"/>
          <c:showVal val="0"/>
          <c:showCatName val="0"/>
          <c:showSerName val="0"/>
          <c:showPercent val="0"/>
          <c:showBubbleSize val="0"/>
        </c:dLbls>
        <c:gapWidth val="150"/>
        <c:axId val="118496256"/>
        <c:axId val="118539008"/>
      </c:barChart>
      <c:catAx>
        <c:axId val="118496256"/>
        <c:scaling>
          <c:orientation val="minMax"/>
        </c:scaling>
        <c:delete val="0"/>
        <c:axPos val="b"/>
        <c:numFmt formatCode="General" sourceLinked="1"/>
        <c:majorTickMark val="out"/>
        <c:minorTickMark val="none"/>
        <c:tickLblPos val="nextTo"/>
        <c:crossAx val="118539008"/>
        <c:crosses val="autoZero"/>
        <c:auto val="1"/>
        <c:lblAlgn val="ctr"/>
        <c:lblOffset val="100"/>
        <c:noMultiLvlLbl val="0"/>
      </c:catAx>
      <c:valAx>
        <c:axId val="118539008"/>
        <c:scaling>
          <c:orientation val="minMax"/>
        </c:scaling>
        <c:delete val="0"/>
        <c:axPos val="l"/>
        <c:majorGridlines/>
        <c:numFmt formatCode="#,##0" sourceLinked="1"/>
        <c:majorTickMark val="out"/>
        <c:minorTickMark val="none"/>
        <c:tickLblPos val="nextTo"/>
        <c:crossAx val="118496256"/>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a:t>Male</a:t>
            </a:r>
          </a:p>
        </c:rich>
      </c:tx>
      <c:layout>
        <c:manualLayout>
          <c:xMode val="edge"/>
          <c:yMode val="edge"/>
          <c:x val="0.90305849857773024"/>
          <c:y val="0.40117994100294985"/>
        </c:manualLayout>
      </c:layout>
      <c:overlay val="0"/>
    </c:title>
    <c:autoTitleDeleted val="0"/>
    <c:plotArea>
      <c:layout>
        <c:manualLayout>
          <c:layoutTarget val="inner"/>
          <c:xMode val="edge"/>
          <c:yMode val="edge"/>
          <c:x val="6.6554671503758364E-2"/>
          <c:y val="7.7153740738159934E-2"/>
          <c:w val="0.80953607893254176"/>
          <c:h val="0.77504889322463011"/>
        </c:manualLayout>
      </c:layout>
      <c:barChart>
        <c:barDir val="col"/>
        <c:grouping val="clustered"/>
        <c:varyColors val="0"/>
        <c:ser>
          <c:idx val="0"/>
          <c:order val="0"/>
          <c:tx>
            <c:strRef>
              <c:f>'[Chart in Microsoft PowerPoint]By Sex (2)'!$P$3</c:f>
              <c:strCache>
                <c:ptCount val="1"/>
                <c:pt idx="0">
                  <c:v>Pre-transition</c:v>
                </c:pt>
              </c:strCache>
            </c:strRef>
          </c:tx>
          <c:invertIfNegative val="0"/>
          <c:cat>
            <c:strRef>
              <c:f>'[Chart in Microsoft PowerPoint]By Sex (2)'!$Q$2:$V$2</c:f>
              <c:strCache>
                <c:ptCount val="6"/>
                <c:pt idx="0">
                  <c:v>Blood Pressure</c:v>
                </c:pt>
                <c:pt idx="1">
                  <c:v>Cholesterol</c:v>
                </c:pt>
                <c:pt idx="2">
                  <c:v>Foot</c:v>
                </c:pt>
                <c:pt idx="3">
                  <c:v>HbA1c</c:v>
                </c:pt>
                <c:pt idx="4">
                  <c:v>Kidney</c:v>
                </c:pt>
                <c:pt idx="5">
                  <c:v>Retinopothy</c:v>
                </c:pt>
              </c:strCache>
            </c:strRef>
          </c:cat>
          <c:val>
            <c:numRef>
              <c:f>'[Chart in Microsoft PowerPoint]By Sex (2)'!$Q$3:$V$3</c:f>
              <c:numCache>
                <c:formatCode>0.0%</c:formatCode>
                <c:ptCount val="6"/>
                <c:pt idx="0">
                  <c:v>0.56979225154407631</c:v>
                </c:pt>
                <c:pt idx="1">
                  <c:v>0.29376754632229085</c:v>
                </c:pt>
                <c:pt idx="2">
                  <c:v>0.22849735091872392</c:v>
                </c:pt>
                <c:pt idx="3">
                  <c:v>0.86524424480628859</c:v>
                </c:pt>
                <c:pt idx="4">
                  <c:v>0.32375070185289162</c:v>
                </c:pt>
                <c:pt idx="5">
                  <c:v>0.28615311909262758</c:v>
                </c:pt>
              </c:numCache>
            </c:numRef>
          </c:val>
        </c:ser>
        <c:ser>
          <c:idx val="1"/>
          <c:order val="1"/>
          <c:tx>
            <c:strRef>
              <c:f>'[Chart in Microsoft PowerPoint]By Sex (2)'!$P$4</c:f>
              <c:strCache>
                <c:ptCount val="1"/>
                <c:pt idx="0">
                  <c:v>Post-Transition</c:v>
                </c:pt>
              </c:strCache>
            </c:strRef>
          </c:tx>
          <c:invertIfNegative val="0"/>
          <c:cat>
            <c:strRef>
              <c:f>'[Chart in Microsoft PowerPoint]By Sex (2)'!$Q$2:$V$2</c:f>
              <c:strCache>
                <c:ptCount val="6"/>
                <c:pt idx="0">
                  <c:v>Blood Pressure</c:v>
                </c:pt>
                <c:pt idx="1">
                  <c:v>Cholesterol</c:v>
                </c:pt>
                <c:pt idx="2">
                  <c:v>Foot</c:v>
                </c:pt>
                <c:pt idx="3">
                  <c:v>HbA1c</c:v>
                </c:pt>
                <c:pt idx="4">
                  <c:v>Kidney</c:v>
                </c:pt>
                <c:pt idx="5">
                  <c:v>Retinopothy</c:v>
                </c:pt>
              </c:strCache>
            </c:strRef>
          </c:cat>
          <c:val>
            <c:numRef>
              <c:f>'[Chart in Microsoft PowerPoint]By Sex (2)'!$Q$4:$V$4</c:f>
              <c:numCache>
                <c:formatCode>0.0%</c:formatCode>
                <c:ptCount val="6"/>
                <c:pt idx="0">
                  <c:v>0.69960696238068498</c:v>
                </c:pt>
                <c:pt idx="1">
                  <c:v>0.43975294778214485</c:v>
                </c:pt>
                <c:pt idx="2">
                  <c:v>0.42032565974171815</c:v>
                </c:pt>
                <c:pt idx="3">
                  <c:v>0.70466030320044915</c:v>
                </c:pt>
                <c:pt idx="4">
                  <c:v>0.32172936552498599</c:v>
                </c:pt>
                <c:pt idx="5">
                  <c:v>0.65581134194272883</c:v>
                </c:pt>
              </c:numCache>
            </c:numRef>
          </c:val>
        </c:ser>
        <c:dLbls>
          <c:showLegendKey val="0"/>
          <c:showVal val="0"/>
          <c:showCatName val="0"/>
          <c:showSerName val="0"/>
          <c:showPercent val="0"/>
          <c:showBubbleSize val="0"/>
        </c:dLbls>
        <c:gapWidth val="150"/>
        <c:axId val="119872896"/>
        <c:axId val="119878784"/>
      </c:barChart>
      <c:catAx>
        <c:axId val="119872896"/>
        <c:scaling>
          <c:orientation val="minMax"/>
        </c:scaling>
        <c:delete val="1"/>
        <c:axPos val="b"/>
        <c:majorTickMark val="out"/>
        <c:minorTickMark val="none"/>
        <c:tickLblPos val="nextTo"/>
        <c:crossAx val="119878784"/>
        <c:crosses val="autoZero"/>
        <c:auto val="1"/>
        <c:lblAlgn val="ctr"/>
        <c:lblOffset val="100"/>
        <c:noMultiLvlLbl val="0"/>
      </c:catAx>
      <c:valAx>
        <c:axId val="119878784"/>
        <c:scaling>
          <c:orientation val="minMax"/>
          <c:max val="1"/>
        </c:scaling>
        <c:delete val="0"/>
        <c:axPos val="l"/>
        <c:majorGridlines/>
        <c:numFmt formatCode="0%" sourceLinked="0"/>
        <c:majorTickMark val="out"/>
        <c:minorTickMark val="none"/>
        <c:tickLblPos val="nextTo"/>
        <c:crossAx val="119872896"/>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smtClean="0"/>
              <a:t>Asian</a:t>
            </a:r>
            <a:endParaRPr lang="en-GB" sz="1100" dirty="0"/>
          </a:p>
        </c:rich>
      </c:tx>
      <c:layout>
        <c:manualLayout>
          <c:xMode val="edge"/>
          <c:yMode val="edge"/>
          <c:x val="0.15660781195532461"/>
          <c:y val="4.7326657582264099E-2"/>
        </c:manualLayout>
      </c:layout>
      <c:overlay val="0"/>
    </c:title>
    <c:autoTitleDeleted val="0"/>
    <c:plotArea>
      <c:layout>
        <c:manualLayout>
          <c:layoutTarget val="inner"/>
          <c:xMode val="edge"/>
          <c:yMode val="edge"/>
          <c:x val="9.6623055781536127E-2"/>
          <c:y val="0.12167695652863968"/>
          <c:w val="0.17897038721741054"/>
          <c:h val="0.80539378844527476"/>
        </c:manualLayout>
      </c:layout>
      <c:barChart>
        <c:barDir val="bar"/>
        <c:grouping val="clustered"/>
        <c:varyColors val="0"/>
        <c:ser>
          <c:idx val="0"/>
          <c:order val="0"/>
          <c:tx>
            <c:strRef>
              <c:f>'[Chart in Microsoft PowerPoint]Ethnicity charts'!$C$2</c:f>
              <c:strCache>
                <c:ptCount val="1"/>
                <c:pt idx="0">
                  <c:v>Post-Transition</c:v>
                </c:pt>
              </c:strCache>
            </c:strRef>
          </c:tx>
          <c:spPr>
            <a:solidFill>
              <a:schemeClr val="accent2"/>
            </a:solidFill>
          </c:spPr>
          <c:invertIfNegative val="0"/>
          <c:cat>
            <c:strRef>
              <c:f>'[Chart in Microsoft PowerPoint]Ethnicity charts'!$B$3:$B$8</c:f>
              <c:strCache>
                <c:ptCount val="6"/>
                <c:pt idx="0">
                  <c:v>Retinopothy</c:v>
                </c:pt>
                <c:pt idx="1">
                  <c:v>Foot</c:v>
                </c:pt>
                <c:pt idx="2">
                  <c:v>Kidney</c:v>
                </c:pt>
                <c:pt idx="3">
                  <c:v>Cholesterol</c:v>
                </c:pt>
                <c:pt idx="4">
                  <c:v>BP</c:v>
                </c:pt>
                <c:pt idx="5">
                  <c:v>HbA1c</c:v>
                </c:pt>
              </c:strCache>
            </c:strRef>
          </c:cat>
          <c:val>
            <c:numRef>
              <c:f>'[Chart in Microsoft PowerPoint]Ethnicity charts'!$C$3:$C$8</c:f>
              <c:numCache>
                <c:formatCode>0.0%</c:formatCode>
                <c:ptCount val="6"/>
                <c:pt idx="0">
                  <c:v>0.66787658802177863</c:v>
                </c:pt>
                <c:pt idx="1">
                  <c:v>0.47005444646098005</c:v>
                </c:pt>
                <c:pt idx="2">
                  <c:v>0.35027223230490018</c:v>
                </c:pt>
                <c:pt idx="3">
                  <c:v>0.47549909255898365</c:v>
                </c:pt>
                <c:pt idx="4">
                  <c:v>0.71324863883847545</c:v>
                </c:pt>
                <c:pt idx="5">
                  <c:v>0.69691470054446458</c:v>
                </c:pt>
              </c:numCache>
            </c:numRef>
          </c:val>
        </c:ser>
        <c:ser>
          <c:idx val="1"/>
          <c:order val="1"/>
          <c:tx>
            <c:strRef>
              <c:f>'[Chart in Microsoft PowerPoint]Ethnicity charts'!$D$2</c:f>
              <c:strCache>
                <c:ptCount val="1"/>
                <c:pt idx="0">
                  <c:v>Pre-Transition</c:v>
                </c:pt>
              </c:strCache>
            </c:strRef>
          </c:tx>
          <c:spPr>
            <a:solidFill>
              <a:schemeClr val="accent1"/>
            </a:solidFill>
          </c:spPr>
          <c:invertIfNegative val="0"/>
          <c:cat>
            <c:strRef>
              <c:f>'[Chart in Microsoft PowerPoint]Ethnicity charts'!$B$3:$B$8</c:f>
              <c:strCache>
                <c:ptCount val="6"/>
                <c:pt idx="0">
                  <c:v>Retinopothy</c:v>
                </c:pt>
                <c:pt idx="1">
                  <c:v>Foot</c:v>
                </c:pt>
                <c:pt idx="2">
                  <c:v>Kidney</c:v>
                </c:pt>
                <c:pt idx="3">
                  <c:v>Cholesterol</c:v>
                </c:pt>
                <c:pt idx="4">
                  <c:v>BP</c:v>
                </c:pt>
                <c:pt idx="5">
                  <c:v>HbA1c</c:v>
                </c:pt>
              </c:strCache>
            </c:strRef>
          </c:cat>
          <c:val>
            <c:numRef>
              <c:f>'[Chart in Microsoft PowerPoint]Ethnicity charts'!$D$3:$D$8</c:f>
              <c:numCache>
                <c:formatCode>0.0%</c:formatCode>
                <c:ptCount val="6"/>
                <c:pt idx="0">
                  <c:v>0.31548757170172081</c:v>
                </c:pt>
                <c:pt idx="1">
                  <c:v>0.22504537205081671</c:v>
                </c:pt>
                <c:pt idx="2">
                  <c:v>0.27404718693284935</c:v>
                </c:pt>
                <c:pt idx="3">
                  <c:v>0.2558983666061706</c:v>
                </c:pt>
                <c:pt idx="4">
                  <c:v>0.5117967332123412</c:v>
                </c:pt>
                <c:pt idx="5">
                  <c:v>0.77676950998185113</c:v>
                </c:pt>
              </c:numCache>
            </c:numRef>
          </c:val>
        </c:ser>
        <c:dLbls>
          <c:showLegendKey val="0"/>
          <c:showVal val="0"/>
          <c:showCatName val="0"/>
          <c:showSerName val="0"/>
          <c:showPercent val="0"/>
          <c:showBubbleSize val="0"/>
        </c:dLbls>
        <c:gapWidth val="150"/>
        <c:axId val="119981952"/>
        <c:axId val="119983488"/>
      </c:barChart>
      <c:catAx>
        <c:axId val="119981952"/>
        <c:scaling>
          <c:orientation val="minMax"/>
        </c:scaling>
        <c:delete val="0"/>
        <c:axPos val="l"/>
        <c:majorTickMark val="out"/>
        <c:minorTickMark val="none"/>
        <c:tickLblPos val="nextTo"/>
        <c:crossAx val="119983488"/>
        <c:crosses val="autoZero"/>
        <c:auto val="1"/>
        <c:lblAlgn val="ctr"/>
        <c:lblOffset val="100"/>
        <c:noMultiLvlLbl val="0"/>
      </c:catAx>
      <c:valAx>
        <c:axId val="119983488"/>
        <c:scaling>
          <c:orientation val="minMax"/>
          <c:max val="1"/>
        </c:scaling>
        <c:delete val="0"/>
        <c:axPos val="b"/>
        <c:majorGridlines/>
        <c:numFmt formatCode="0%" sourceLinked="0"/>
        <c:majorTickMark val="out"/>
        <c:minorTickMark val="none"/>
        <c:tickLblPos val="nextTo"/>
        <c:txPr>
          <a:bodyPr/>
          <a:lstStyle/>
          <a:p>
            <a:pPr>
              <a:defRPr sz="800" baseline="0"/>
            </a:pPr>
            <a:endParaRPr lang="en-US"/>
          </a:p>
        </c:txPr>
        <c:crossAx val="119981952"/>
        <c:crosses val="autoZero"/>
        <c:crossBetween val="between"/>
        <c:majorUnit val="0.2"/>
        <c:minorUnit val="0.1"/>
      </c:valAx>
      <c:spPr>
        <a:solidFill>
          <a:schemeClr val="accent4">
            <a:lumMod val="20000"/>
            <a:lumOff val="80000"/>
          </a:schemeClr>
        </a:solidFill>
      </c:spPr>
    </c:plotArea>
    <c:legend>
      <c:legendPos val="r"/>
      <c:layout>
        <c:manualLayout>
          <c:xMode val="edge"/>
          <c:yMode val="edge"/>
          <c:x val="0.89514696713087472"/>
          <c:y val="0.30685507732700901"/>
          <c:w val="8.5095398371361958E-2"/>
          <c:h val="0.25601067001625671"/>
        </c:manualLayout>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Black</a:t>
            </a:r>
          </a:p>
        </c:rich>
      </c:tx>
      <c:layout/>
      <c:overlay val="0"/>
    </c:title>
    <c:autoTitleDeleted val="0"/>
    <c:plotArea>
      <c:layout/>
      <c:barChart>
        <c:barDir val="bar"/>
        <c:grouping val="clustered"/>
        <c:varyColors val="0"/>
        <c:ser>
          <c:idx val="0"/>
          <c:order val="0"/>
          <c:spPr>
            <a:solidFill>
              <a:schemeClr val="accent2"/>
            </a:solidFill>
          </c:spPr>
          <c:invertIfNegative val="0"/>
          <c:val>
            <c:numRef>
              <c:f>'[Chart in Microsoft PowerPoint]Ethnicity charts'!$F$3:$F$8</c:f>
              <c:numCache>
                <c:formatCode>0.0%</c:formatCode>
                <c:ptCount val="6"/>
                <c:pt idx="0">
                  <c:v>0.61650485436893199</c:v>
                </c:pt>
                <c:pt idx="1">
                  <c:v>0.41504854368932037</c:v>
                </c:pt>
                <c:pt idx="2">
                  <c:v>0.34951456310679613</c:v>
                </c:pt>
                <c:pt idx="3">
                  <c:v>0.4053398058252427</c:v>
                </c:pt>
                <c:pt idx="4">
                  <c:v>0.71359223300970875</c:v>
                </c:pt>
                <c:pt idx="5">
                  <c:v>0.69417475728155342</c:v>
                </c:pt>
              </c:numCache>
            </c:numRef>
          </c:val>
        </c:ser>
        <c:ser>
          <c:idx val="1"/>
          <c:order val="1"/>
          <c:spPr>
            <a:solidFill>
              <a:schemeClr val="accent1"/>
            </a:solidFill>
          </c:spPr>
          <c:invertIfNegative val="0"/>
          <c:val>
            <c:numRef>
              <c:f>'[Chart in Microsoft PowerPoint]Ethnicity charts'!$G$3:$G$8</c:f>
              <c:numCache>
                <c:formatCode>0.0%</c:formatCode>
                <c:ptCount val="6"/>
                <c:pt idx="0">
                  <c:v>0.29057591623036649</c:v>
                </c:pt>
                <c:pt idx="1">
                  <c:v>0.21707317073170732</c:v>
                </c:pt>
                <c:pt idx="2">
                  <c:v>0.35436893203883496</c:v>
                </c:pt>
                <c:pt idx="3">
                  <c:v>0.33495145631067963</c:v>
                </c:pt>
                <c:pt idx="4">
                  <c:v>0.64563106796116509</c:v>
                </c:pt>
                <c:pt idx="5">
                  <c:v>0.84223300970873782</c:v>
                </c:pt>
              </c:numCache>
            </c:numRef>
          </c:val>
        </c:ser>
        <c:dLbls>
          <c:showLegendKey val="0"/>
          <c:showVal val="0"/>
          <c:showCatName val="0"/>
          <c:showSerName val="0"/>
          <c:showPercent val="0"/>
          <c:showBubbleSize val="0"/>
        </c:dLbls>
        <c:gapWidth val="150"/>
        <c:axId val="98327936"/>
        <c:axId val="98333824"/>
      </c:barChart>
      <c:catAx>
        <c:axId val="98327936"/>
        <c:scaling>
          <c:orientation val="minMax"/>
        </c:scaling>
        <c:delete val="1"/>
        <c:axPos val="l"/>
        <c:majorTickMark val="out"/>
        <c:minorTickMark val="none"/>
        <c:tickLblPos val="nextTo"/>
        <c:crossAx val="98333824"/>
        <c:crosses val="autoZero"/>
        <c:auto val="1"/>
        <c:lblAlgn val="ctr"/>
        <c:lblOffset val="100"/>
        <c:noMultiLvlLbl val="0"/>
      </c:catAx>
      <c:valAx>
        <c:axId val="98333824"/>
        <c:scaling>
          <c:orientation val="minMax"/>
        </c:scaling>
        <c:delete val="0"/>
        <c:axPos val="b"/>
        <c:majorGridlines/>
        <c:numFmt formatCode="0%" sourceLinked="0"/>
        <c:majorTickMark val="out"/>
        <c:minorTickMark val="none"/>
        <c:tickLblPos val="nextTo"/>
        <c:txPr>
          <a:bodyPr/>
          <a:lstStyle/>
          <a:p>
            <a:pPr>
              <a:defRPr sz="800" baseline="0"/>
            </a:pPr>
            <a:endParaRPr lang="en-US"/>
          </a:p>
        </c:txPr>
        <c:crossAx val="98327936"/>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Other</a:t>
            </a:r>
          </a:p>
        </c:rich>
      </c:tx>
      <c:layout/>
      <c:overlay val="0"/>
    </c:title>
    <c:autoTitleDeleted val="0"/>
    <c:plotArea>
      <c:layout/>
      <c:barChart>
        <c:barDir val="bar"/>
        <c:grouping val="clustered"/>
        <c:varyColors val="0"/>
        <c:ser>
          <c:idx val="0"/>
          <c:order val="0"/>
          <c:spPr>
            <a:solidFill>
              <a:schemeClr val="accent2"/>
            </a:solidFill>
          </c:spPr>
          <c:invertIfNegative val="0"/>
          <c:val>
            <c:numRef>
              <c:f>'[Chart in Microsoft PowerPoint]Ethnicity charts'!$I$3:$I$8</c:f>
              <c:numCache>
                <c:formatCode>0.0%</c:formatCode>
                <c:ptCount val="6"/>
                <c:pt idx="0">
                  <c:v>0.60397830018083187</c:v>
                </c:pt>
                <c:pt idx="1">
                  <c:v>0.45207956600361665</c:v>
                </c:pt>
                <c:pt idx="2">
                  <c:v>0.32911392405063289</c:v>
                </c:pt>
                <c:pt idx="3">
                  <c:v>0.46292947558770342</c:v>
                </c:pt>
                <c:pt idx="4">
                  <c:v>0.70524412296564198</c:v>
                </c:pt>
                <c:pt idx="5">
                  <c:v>0.69258589511754065</c:v>
                </c:pt>
              </c:numCache>
            </c:numRef>
          </c:val>
        </c:ser>
        <c:ser>
          <c:idx val="1"/>
          <c:order val="1"/>
          <c:spPr>
            <a:solidFill>
              <a:schemeClr val="accent1"/>
            </a:solidFill>
          </c:spPr>
          <c:invertIfNegative val="0"/>
          <c:val>
            <c:numRef>
              <c:f>'[Chart in Microsoft PowerPoint]Ethnicity charts'!$J$3:$J$8</c:f>
              <c:numCache>
                <c:formatCode>0.0%</c:formatCode>
                <c:ptCount val="6"/>
                <c:pt idx="0">
                  <c:v>0.26145038167938933</c:v>
                </c:pt>
                <c:pt idx="1">
                  <c:v>0.18806509945750452</c:v>
                </c:pt>
                <c:pt idx="2">
                  <c:v>0.29113924050632911</c:v>
                </c:pt>
                <c:pt idx="3">
                  <c:v>0.25678119349005424</c:v>
                </c:pt>
                <c:pt idx="4">
                  <c:v>0.50090415913200725</c:v>
                </c:pt>
                <c:pt idx="5">
                  <c:v>0.82820976491862563</c:v>
                </c:pt>
              </c:numCache>
            </c:numRef>
          </c:val>
        </c:ser>
        <c:dLbls>
          <c:showLegendKey val="0"/>
          <c:showVal val="0"/>
          <c:showCatName val="0"/>
          <c:showSerName val="0"/>
          <c:showPercent val="0"/>
          <c:showBubbleSize val="0"/>
        </c:dLbls>
        <c:gapWidth val="150"/>
        <c:axId val="120680448"/>
        <c:axId val="120681984"/>
      </c:barChart>
      <c:catAx>
        <c:axId val="120680448"/>
        <c:scaling>
          <c:orientation val="minMax"/>
        </c:scaling>
        <c:delete val="1"/>
        <c:axPos val="l"/>
        <c:majorTickMark val="out"/>
        <c:minorTickMark val="none"/>
        <c:tickLblPos val="nextTo"/>
        <c:crossAx val="120681984"/>
        <c:crosses val="autoZero"/>
        <c:auto val="1"/>
        <c:lblAlgn val="ctr"/>
        <c:lblOffset val="100"/>
        <c:noMultiLvlLbl val="0"/>
      </c:catAx>
      <c:valAx>
        <c:axId val="120681984"/>
        <c:scaling>
          <c:orientation val="minMax"/>
        </c:scaling>
        <c:delete val="0"/>
        <c:axPos val="b"/>
        <c:majorGridlines/>
        <c:numFmt formatCode="0%" sourceLinked="0"/>
        <c:majorTickMark val="out"/>
        <c:minorTickMark val="none"/>
        <c:tickLblPos val="nextTo"/>
        <c:txPr>
          <a:bodyPr/>
          <a:lstStyle/>
          <a:p>
            <a:pPr>
              <a:defRPr sz="800" baseline="0"/>
            </a:pPr>
            <a:endParaRPr lang="en-US"/>
          </a:p>
        </c:txPr>
        <c:crossAx val="120680448"/>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baseline="0" dirty="0"/>
              <a:t>White</a:t>
            </a:r>
          </a:p>
        </c:rich>
      </c:tx>
      <c:layout/>
      <c:overlay val="0"/>
    </c:title>
    <c:autoTitleDeleted val="0"/>
    <c:plotArea>
      <c:layout/>
      <c:barChart>
        <c:barDir val="bar"/>
        <c:grouping val="clustered"/>
        <c:varyColors val="0"/>
        <c:ser>
          <c:idx val="0"/>
          <c:order val="0"/>
          <c:spPr>
            <a:solidFill>
              <a:schemeClr val="accent2"/>
            </a:solidFill>
          </c:spPr>
          <c:invertIfNegative val="0"/>
          <c:val>
            <c:numRef>
              <c:f>'[Chart in Microsoft PowerPoint]Ethnicity charts'!$L$3:$L$8</c:f>
              <c:numCache>
                <c:formatCode>0.0%</c:formatCode>
                <c:ptCount val="6"/>
                <c:pt idx="0">
                  <c:v>0.6531177030182479</c:v>
                </c:pt>
                <c:pt idx="1">
                  <c:v>0.43621897431462425</c:v>
                </c:pt>
                <c:pt idx="2">
                  <c:v>0.33140188532387788</c:v>
                </c:pt>
                <c:pt idx="3">
                  <c:v>0.45178586871919052</c:v>
                </c:pt>
                <c:pt idx="4">
                  <c:v>0.74133010464412352</c:v>
                </c:pt>
                <c:pt idx="5">
                  <c:v>0.72040127994465109</c:v>
                </c:pt>
              </c:numCache>
            </c:numRef>
          </c:val>
        </c:ser>
        <c:ser>
          <c:idx val="1"/>
          <c:order val="1"/>
          <c:spPr>
            <a:solidFill>
              <a:schemeClr val="accent1"/>
            </a:solidFill>
          </c:spPr>
          <c:invertIfNegative val="0"/>
          <c:val>
            <c:numRef>
              <c:f>'[Chart in Microsoft PowerPoint]Ethnicity charts'!$M$3:$M$8</c:f>
              <c:numCache>
                <c:formatCode>0.0%</c:formatCode>
                <c:ptCount val="6"/>
                <c:pt idx="0">
                  <c:v>0.28235187204652856</c:v>
                </c:pt>
                <c:pt idx="1">
                  <c:v>0.23087609620560909</c:v>
                </c:pt>
                <c:pt idx="2">
                  <c:v>0.31021361238432932</c:v>
                </c:pt>
                <c:pt idx="3">
                  <c:v>0.29516561445991524</c:v>
                </c:pt>
                <c:pt idx="4">
                  <c:v>0.5688835077402058</c:v>
                </c:pt>
                <c:pt idx="5">
                  <c:v>0.86595174262734587</c:v>
                </c:pt>
              </c:numCache>
            </c:numRef>
          </c:val>
        </c:ser>
        <c:dLbls>
          <c:showLegendKey val="0"/>
          <c:showVal val="0"/>
          <c:showCatName val="0"/>
          <c:showSerName val="0"/>
          <c:showPercent val="0"/>
          <c:showBubbleSize val="0"/>
        </c:dLbls>
        <c:gapWidth val="150"/>
        <c:axId val="120902016"/>
        <c:axId val="120903552"/>
      </c:barChart>
      <c:catAx>
        <c:axId val="120902016"/>
        <c:scaling>
          <c:orientation val="minMax"/>
        </c:scaling>
        <c:delete val="1"/>
        <c:axPos val="l"/>
        <c:majorTickMark val="out"/>
        <c:minorTickMark val="none"/>
        <c:tickLblPos val="nextTo"/>
        <c:crossAx val="120903552"/>
        <c:crosses val="autoZero"/>
        <c:auto val="1"/>
        <c:lblAlgn val="ctr"/>
        <c:lblOffset val="100"/>
        <c:noMultiLvlLbl val="0"/>
      </c:catAx>
      <c:valAx>
        <c:axId val="120903552"/>
        <c:scaling>
          <c:orientation val="minMax"/>
        </c:scaling>
        <c:delete val="0"/>
        <c:axPos val="b"/>
        <c:majorGridlines/>
        <c:numFmt formatCode="0%" sourceLinked="0"/>
        <c:majorTickMark val="out"/>
        <c:minorTickMark val="none"/>
        <c:tickLblPos val="nextTo"/>
        <c:txPr>
          <a:bodyPr/>
          <a:lstStyle/>
          <a:p>
            <a:pPr>
              <a:defRPr sz="800" baseline="0"/>
            </a:pPr>
            <a:endParaRPr lang="en-US"/>
          </a:p>
        </c:txPr>
        <c:crossAx val="120902016"/>
        <c:crosses val="autoZero"/>
        <c:crossBetween val="between"/>
        <c:majorUnit val="0.2"/>
      </c:valAx>
      <c:spPr>
        <a:solidFill>
          <a:schemeClr val="accent4">
            <a:lumMod val="20000"/>
            <a:lumOff val="80000"/>
          </a:schemeClr>
        </a:solidFill>
      </c:spPr>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239B4765-A133-4BBE-AAB0-442DBD41A55E}" type="datetimeFigureOut">
              <a:rPr lang="en-GB" smtClean="0"/>
              <a:t>21/06/2017</a:t>
            </a:fld>
            <a:endParaRPr lang="en-GB" dirty="0"/>
          </a:p>
        </p:txBody>
      </p:sp>
      <p:sp>
        <p:nvSpPr>
          <p:cNvPr id="4" name="Footer Placeholder 3"/>
          <p:cNvSpPr>
            <a:spLocks noGrp="1"/>
          </p:cNvSpPr>
          <p:nvPr>
            <p:ph type="ftr" sz="quarter" idx="2"/>
          </p:nvPr>
        </p:nvSpPr>
        <p:spPr>
          <a:xfrm>
            <a:off x="0" y="6456324"/>
            <a:ext cx="4302625" cy="34026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1696" y="6456324"/>
            <a:ext cx="4302625" cy="340264"/>
          </a:xfrm>
          <a:prstGeom prst="rect">
            <a:avLst/>
          </a:prstGeom>
        </p:spPr>
        <p:txBody>
          <a:bodyPr vert="horz" lIns="91440" tIns="45720" rIns="91440" bIns="45720" rtlCol="0" anchor="b"/>
          <a:lstStyle>
            <a:lvl1pPr algn="r">
              <a:defRPr sz="1200"/>
            </a:lvl1pPr>
          </a:lstStyle>
          <a:p>
            <a:fld id="{B7B9907A-72EF-4AD4-9791-159CFE3DDF18}" type="slidenum">
              <a:rPr lang="en-GB" smtClean="0"/>
              <a:t>‹#›</a:t>
            </a:fld>
            <a:endParaRPr lang="en-GB" dirty="0"/>
          </a:p>
        </p:txBody>
      </p:sp>
    </p:spTree>
    <p:extLst>
      <p:ext uri="{BB962C8B-B14F-4D97-AF65-F5344CB8AC3E}">
        <p14:creationId xmlns:p14="http://schemas.microsoft.com/office/powerpoint/2010/main" val="3391777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622799" y="0"/>
            <a:ext cx="4301543" cy="339884"/>
          </a:xfrm>
          <a:prstGeom prst="rect">
            <a:avLst/>
          </a:prstGeom>
        </p:spPr>
        <p:txBody>
          <a:bodyPr vert="horz" lIns="91440" tIns="45720" rIns="91440" bIns="45720" rtlCol="0"/>
          <a:lstStyle>
            <a:lvl1pPr algn="r">
              <a:defRPr sz="1200"/>
            </a:lvl1pPr>
          </a:lstStyle>
          <a:p>
            <a:fld id="{ADB2BA8F-77E7-4D74-8429-FEA15301A487}" type="datetimeFigureOut">
              <a:rPr lang="en-GB" smtClean="0"/>
              <a:t>21/06/2017</a:t>
            </a:fld>
            <a:endParaRPr lang="en-GB" dirty="0"/>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92665" y="3228896"/>
            <a:ext cx="7941310" cy="3058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6456611"/>
            <a:ext cx="4301543" cy="33988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622799" y="6456611"/>
            <a:ext cx="4301543" cy="339884"/>
          </a:xfrm>
          <a:prstGeom prst="rect">
            <a:avLst/>
          </a:prstGeom>
        </p:spPr>
        <p:txBody>
          <a:bodyPr vert="horz" lIns="91440" tIns="45720" rIns="91440" bIns="45720" rtlCol="0" anchor="b"/>
          <a:lstStyle>
            <a:lvl1pPr algn="r">
              <a:defRPr sz="1200"/>
            </a:lvl1pPr>
          </a:lstStyle>
          <a:p>
            <a:fld id="{573BD2BE-0D39-469E-8B13-E83FE0E0A27D}" type="slidenum">
              <a:rPr lang="en-GB" smtClean="0"/>
              <a:t>‹#›</a:t>
            </a:fld>
            <a:endParaRPr lang="en-GB" dirty="0"/>
          </a:p>
        </p:txBody>
      </p:sp>
    </p:spTree>
    <p:extLst>
      <p:ext uri="{BB962C8B-B14F-4D97-AF65-F5344CB8AC3E}">
        <p14:creationId xmlns:p14="http://schemas.microsoft.com/office/powerpoint/2010/main" val="708269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a:t>
            </a:fld>
            <a:endParaRPr lang="en-GB" dirty="0"/>
          </a:p>
        </p:txBody>
      </p:sp>
    </p:spTree>
    <p:extLst>
      <p:ext uri="{BB962C8B-B14F-4D97-AF65-F5344CB8AC3E}">
        <p14:creationId xmlns:p14="http://schemas.microsoft.com/office/powerpoint/2010/main" val="2285158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20</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22</a:t>
            </a:fld>
            <a:endParaRPr lang="en-GB" dirty="0"/>
          </a:p>
        </p:txBody>
      </p:sp>
    </p:spTree>
    <p:extLst>
      <p:ext uri="{BB962C8B-B14F-4D97-AF65-F5344CB8AC3E}">
        <p14:creationId xmlns:p14="http://schemas.microsoft.com/office/powerpoint/2010/main" val="4175120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23</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24</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25</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26</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27</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28</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29</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30</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12</a:t>
            </a:fld>
            <a:endParaRPr lang="en-GB" dirty="0"/>
          </a:p>
        </p:txBody>
      </p:sp>
    </p:spTree>
    <p:extLst>
      <p:ext uri="{BB962C8B-B14F-4D97-AF65-F5344CB8AC3E}">
        <p14:creationId xmlns:p14="http://schemas.microsoft.com/office/powerpoint/2010/main" val="4175120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32</a:t>
            </a:fld>
            <a:endParaRPr lang="en-GB" dirty="0"/>
          </a:p>
        </p:txBody>
      </p:sp>
    </p:spTree>
    <p:extLst>
      <p:ext uri="{BB962C8B-B14F-4D97-AF65-F5344CB8AC3E}">
        <p14:creationId xmlns:p14="http://schemas.microsoft.com/office/powerpoint/2010/main" val="4175120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33</a:t>
            </a:fld>
            <a:endParaRPr lang="en-GB" dirty="0"/>
          </a:p>
        </p:txBody>
      </p:sp>
    </p:spTree>
    <p:extLst>
      <p:ext uri="{BB962C8B-B14F-4D97-AF65-F5344CB8AC3E}">
        <p14:creationId xmlns:p14="http://schemas.microsoft.com/office/powerpoint/2010/main" val="41751207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34</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35</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36</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37</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38</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39</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40</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42</a:t>
            </a:fld>
            <a:endParaRPr lang="en-GB" dirty="0"/>
          </a:p>
        </p:txBody>
      </p:sp>
    </p:spTree>
    <p:extLst>
      <p:ext uri="{BB962C8B-B14F-4D97-AF65-F5344CB8AC3E}">
        <p14:creationId xmlns:p14="http://schemas.microsoft.com/office/powerpoint/2010/main" val="4175120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13</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43</a:t>
            </a:fld>
            <a:endParaRPr lang="en-GB" dirty="0"/>
          </a:p>
        </p:txBody>
      </p:sp>
    </p:spTree>
    <p:extLst>
      <p:ext uri="{BB962C8B-B14F-4D97-AF65-F5344CB8AC3E}">
        <p14:creationId xmlns:p14="http://schemas.microsoft.com/office/powerpoint/2010/main" val="4175120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14</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15</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16</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17</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18</a:t>
            </a:fld>
            <a:endParaRPr lang="en-GB" dirty="0"/>
          </a:p>
        </p:txBody>
      </p:sp>
    </p:spTree>
    <p:extLst>
      <p:ext uri="{BB962C8B-B14F-4D97-AF65-F5344CB8AC3E}">
        <p14:creationId xmlns:p14="http://schemas.microsoft.com/office/powerpoint/2010/main" val="2276529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BD2BE-0D39-469E-8B13-E83FE0E0A27D}" type="slidenum">
              <a:rPr lang="en-GB" smtClean="0"/>
              <a:t>19</a:t>
            </a:fld>
            <a:endParaRPr lang="en-GB" dirty="0"/>
          </a:p>
        </p:txBody>
      </p:sp>
    </p:spTree>
    <p:extLst>
      <p:ext uri="{BB962C8B-B14F-4D97-AF65-F5344CB8AC3E}">
        <p14:creationId xmlns:p14="http://schemas.microsoft.com/office/powerpoint/2010/main" val="22765295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Rectangle 3"/>
          <p:cNvSpPr/>
          <p:nvPr userDrawn="1"/>
        </p:nvSpPr>
        <p:spPr>
          <a:xfrm>
            <a:off x="0" y="0"/>
            <a:ext cx="9144000" cy="585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userDrawn="1"/>
        </p:nvSpPr>
        <p:spPr>
          <a:xfrm>
            <a:off x="0" y="5808000"/>
            <a:ext cx="9144000" cy="105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p:nvPr userDrawn="1"/>
        </p:nvPicPr>
        <p:blipFill>
          <a:blip r:embed="rId2" cstate="print">
            <a:extLst>
              <a:ext uri="{28A0092B-C50C-407E-A947-70E740481C1C}">
                <a14:useLocalDpi xmlns:a14="http://schemas.microsoft.com/office/drawing/2010/main" val="0"/>
              </a:ext>
            </a:extLst>
          </a:blip>
          <a:stretch>
            <a:fillRect/>
          </a:stretch>
        </p:blipFill>
        <p:spPr>
          <a:xfrm>
            <a:off x="6948263" y="339648"/>
            <a:ext cx="1728193" cy="1263685"/>
          </a:xfrm>
          <a:prstGeom prst="rect">
            <a:avLst/>
          </a:prstGeom>
        </p:spPr>
      </p:pic>
      <p:sp>
        <p:nvSpPr>
          <p:cNvPr id="9" name="Text Placeholder 5"/>
          <p:cNvSpPr>
            <a:spLocks noGrp="1"/>
          </p:cNvSpPr>
          <p:nvPr>
            <p:ph type="body" sz="quarter" idx="12" hasCustomPrompt="1"/>
          </p:nvPr>
        </p:nvSpPr>
        <p:spPr>
          <a:xfrm>
            <a:off x="720000" y="2304000"/>
            <a:ext cx="6660312" cy="644744"/>
          </a:xfrm>
        </p:spPr>
        <p:txBody>
          <a:bodyPr lIns="0" tIns="0" rIns="0" bIns="0">
            <a:normAutofit/>
          </a:bodyPr>
          <a:lstStyle>
            <a:lvl1pPr marL="0" indent="0">
              <a:spcBef>
                <a:spcPts val="0"/>
              </a:spcBef>
              <a:buNone/>
              <a:defRPr sz="3000" b="1" spc="-40" baseline="0">
                <a:solidFill>
                  <a:schemeClr val="accent1"/>
                </a:solidFill>
                <a:latin typeface="Arial" panose="020B0604020202020204" pitchFamily="34" charset="0"/>
              </a:defRPr>
            </a:lvl1pPr>
          </a:lstStyle>
          <a:p>
            <a:pPr lvl="0"/>
            <a:r>
              <a:rPr lang="en-US" dirty="0" smtClean="0"/>
              <a:t>Title heading in 30pt Arial Bold</a:t>
            </a:r>
            <a:endParaRPr lang="en-GB" dirty="0"/>
          </a:p>
        </p:txBody>
      </p:sp>
      <p:sp>
        <p:nvSpPr>
          <p:cNvPr id="10" name="Text Placeholder 9"/>
          <p:cNvSpPr>
            <a:spLocks noGrp="1"/>
          </p:cNvSpPr>
          <p:nvPr>
            <p:ph type="body" sz="quarter" idx="13" hasCustomPrompt="1"/>
          </p:nvPr>
        </p:nvSpPr>
        <p:spPr>
          <a:xfrm>
            <a:off x="720000" y="3024002"/>
            <a:ext cx="6660312" cy="592737"/>
          </a:xfrm>
        </p:spPr>
        <p:txBody>
          <a:bodyPr lIns="0" tIns="0" rIns="0" bIns="0">
            <a:normAutofit/>
          </a:bodyPr>
          <a:lstStyle>
            <a:lvl1pPr marL="0" indent="0">
              <a:buNone/>
              <a:defRPr sz="2100" b="1">
                <a:solidFill>
                  <a:schemeClr val="accent2">
                    <a:lumMod val="75000"/>
                  </a:schemeClr>
                </a:solidFill>
              </a:defRPr>
            </a:lvl1pPr>
          </a:lstStyle>
          <a:p>
            <a:r>
              <a:rPr lang="en-US" dirty="0" smtClean="0"/>
              <a:t>Subheading in 21pt Arial Bold</a:t>
            </a:r>
            <a:endParaRPr lang="en-GB" dirty="0"/>
          </a:p>
        </p:txBody>
      </p:sp>
    </p:spTree>
    <p:extLst>
      <p:ext uri="{BB962C8B-B14F-4D97-AF65-F5344CB8AC3E}">
        <p14:creationId xmlns:p14="http://schemas.microsoft.com/office/powerpoint/2010/main" val="13267222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1248000"/>
            <a:ext cx="9144000" cy="561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720000" y="480001"/>
            <a:ext cx="7632000" cy="706091"/>
          </a:xfrm>
        </p:spPr>
        <p:txBody>
          <a:bodyPr lIns="0" tIns="0" rIns="0" bIns="0" anchor="t">
            <a:normAutofit/>
          </a:bodyPr>
          <a:lstStyle>
            <a:lvl1pPr>
              <a:defRPr sz="3000" b="1" spc="-40" baseline="0">
                <a:solidFill>
                  <a:schemeClr val="accent1"/>
                </a:solidFill>
              </a:defRPr>
            </a:lvl1pPr>
          </a:lstStyle>
          <a:p>
            <a:r>
              <a:rPr lang="en-US" dirty="0" smtClean="0"/>
              <a:t>Main Heading</a:t>
            </a:r>
            <a:endParaRPr lang="en-GB" dirty="0"/>
          </a:p>
        </p:txBody>
      </p:sp>
      <p:sp>
        <p:nvSpPr>
          <p:cNvPr id="3" name="Content Placeholder 2"/>
          <p:cNvSpPr>
            <a:spLocks noGrp="1"/>
          </p:cNvSpPr>
          <p:nvPr>
            <p:ph idx="1"/>
          </p:nvPr>
        </p:nvSpPr>
        <p:spPr>
          <a:xfrm>
            <a:off x="720000" y="1440000"/>
            <a:ext cx="7704000" cy="4581288"/>
          </a:xfrm>
        </p:spPr>
        <p:txBody>
          <a:bodyPr lIns="0" tIns="0" rIns="0" bIns="0"/>
          <a:lstStyle>
            <a:lvl1pPr>
              <a:defRPr sz="2400">
                <a:solidFill>
                  <a:schemeClr val="accent6"/>
                </a:solidFill>
              </a:defRPr>
            </a:lvl1pPr>
            <a:lvl2pPr>
              <a:defRPr sz="2100">
                <a:solidFill>
                  <a:schemeClr val="accent6"/>
                </a:solidFill>
              </a:defRPr>
            </a:lvl2pPr>
            <a:lvl3pPr marL="1143000" indent="-228600">
              <a:buFont typeface="Wingdings" panose="05000000000000000000" pitchFamily="2" charset="2"/>
              <a:buChar char="§"/>
              <a:defRPr sz="1800">
                <a:solidFill>
                  <a:schemeClr val="accent6"/>
                </a:solidFill>
              </a:defRPr>
            </a:lvl3pPr>
            <a:lvl4pPr>
              <a:defRPr sz="2100"/>
            </a:lvl4pPr>
            <a:lvl5pPr>
              <a:defRPr sz="175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sz="quarter" idx="12"/>
          </p:nvPr>
        </p:nvSpPr>
        <p:spPr>
          <a:xfrm>
            <a:off x="6300192" y="6309320"/>
            <a:ext cx="2133600" cy="365125"/>
          </a:xfrm>
        </p:spPr>
        <p:txBody>
          <a:bodyPr/>
          <a:lstStyle>
            <a:lvl1pPr>
              <a:defRPr sz="1000">
                <a:solidFill>
                  <a:schemeClr val="accent6"/>
                </a:solidFill>
              </a:defRPr>
            </a:lvl1pPr>
          </a:lstStyle>
          <a:p>
            <a:fld id="{280AA684-6FB9-400F-B313-F111F0F48737}" type="slidenum">
              <a:rPr lang="en-GB" smtClean="0"/>
              <a:t>‹#›</a:t>
            </a:fld>
            <a:endParaRPr lang="en-GB" dirty="0"/>
          </a:p>
        </p:txBody>
      </p:sp>
    </p:spTree>
    <p:extLst>
      <p:ext uri="{BB962C8B-B14F-4D97-AF65-F5344CB8AC3E}">
        <p14:creationId xmlns:p14="http://schemas.microsoft.com/office/powerpoint/2010/main" val="19181406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720000" y="932925"/>
            <a:ext cx="6804328" cy="1200091"/>
          </a:xfrm>
        </p:spPr>
        <p:txBody>
          <a:bodyPr lIns="0" tIns="0" rIns="0" bIns="0" anchor="t">
            <a:normAutofit/>
          </a:bodyPr>
          <a:lstStyle>
            <a:lvl1pPr>
              <a:defRPr sz="3000" b="1">
                <a:solidFill>
                  <a:schemeClr val="bg1"/>
                </a:solidFill>
              </a:defRPr>
            </a:lvl1pPr>
          </a:lstStyle>
          <a:p>
            <a:r>
              <a:rPr lang="en-US" dirty="0" smtClean="0"/>
              <a:t>Main Heading</a:t>
            </a:r>
            <a:endParaRPr lang="en-GB" dirty="0"/>
          </a:p>
        </p:txBody>
      </p:sp>
      <p:sp>
        <p:nvSpPr>
          <p:cNvPr id="11" name="Content Placeholder 2"/>
          <p:cNvSpPr>
            <a:spLocks noGrp="1"/>
          </p:cNvSpPr>
          <p:nvPr>
            <p:ph idx="1"/>
          </p:nvPr>
        </p:nvSpPr>
        <p:spPr>
          <a:xfrm>
            <a:off x="683568" y="5829267"/>
            <a:ext cx="8003232" cy="880884"/>
          </a:xfrm>
        </p:spPr>
        <p:txBody>
          <a:bodyPr lIns="0" tIns="0" rIns="0" bIns="0">
            <a:normAutofit/>
          </a:bodyPr>
          <a:lstStyle>
            <a:lvl1pPr marL="0" indent="0">
              <a:buNone/>
              <a:defRPr sz="2100" b="1">
                <a:solidFill>
                  <a:srgbClr val="FFB81C"/>
                </a:solidFill>
              </a:defRPr>
            </a:lvl1pPr>
            <a:lvl2pPr>
              <a:defRPr sz="2600">
                <a:solidFill>
                  <a:schemeClr val="bg1"/>
                </a:solidFill>
              </a:defRPr>
            </a:lvl2pPr>
            <a:lvl3pPr marL="1143000" indent="-228600">
              <a:buFont typeface="Wingdings" panose="05000000000000000000" pitchFamily="2" charset="2"/>
              <a:buChar char="§"/>
              <a:defRPr sz="2200">
                <a:solidFill>
                  <a:schemeClr val="bg1"/>
                </a:solidFill>
              </a:defRPr>
            </a:lvl3pPr>
            <a:lvl4pPr>
              <a:defRPr sz="2100"/>
            </a:lvl4pPr>
            <a:lvl5pPr>
              <a:defRPr sz="1750"/>
            </a:lvl5pPr>
          </a:lstStyle>
          <a:p>
            <a:pPr lvl="0"/>
            <a:r>
              <a:rPr lang="en-US" smtClean="0"/>
              <a:t>Click to edit Master text styles</a:t>
            </a:r>
          </a:p>
        </p:txBody>
      </p:sp>
      <p:sp>
        <p:nvSpPr>
          <p:cNvPr id="6" name="Slide Number Placeholder 5"/>
          <p:cNvSpPr>
            <a:spLocks noGrp="1"/>
          </p:cNvSpPr>
          <p:nvPr>
            <p:ph type="sldNum" sz="quarter" idx="12"/>
          </p:nvPr>
        </p:nvSpPr>
        <p:spPr>
          <a:xfrm>
            <a:off x="6300192" y="6309320"/>
            <a:ext cx="2133600" cy="365125"/>
          </a:xfrm>
        </p:spPr>
        <p:txBody>
          <a:bodyPr/>
          <a:lstStyle>
            <a:lvl1pPr>
              <a:defRPr sz="1000">
                <a:solidFill>
                  <a:schemeClr val="bg1"/>
                </a:solidFill>
              </a:defRPr>
            </a:lvl1pPr>
          </a:lstStyle>
          <a:p>
            <a:fld id="{4F2E129E-16B7-480B-972E-C025DBFD1D53}" type="slidenum">
              <a:rPr lang="en-GB" smtClean="0"/>
              <a:pPr/>
              <a:t>‹#›</a:t>
            </a:fld>
            <a:endParaRPr lang="en-GB" dirty="0"/>
          </a:p>
        </p:txBody>
      </p:sp>
    </p:spTree>
    <p:extLst>
      <p:ext uri="{BB962C8B-B14F-4D97-AF65-F5344CB8AC3E}">
        <p14:creationId xmlns:p14="http://schemas.microsoft.com/office/powerpoint/2010/main" val="30803558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Rectangle 10"/>
          <p:cNvSpPr/>
          <p:nvPr userDrawn="1"/>
        </p:nvSpPr>
        <p:spPr>
          <a:xfrm>
            <a:off x="0" y="0"/>
            <a:ext cx="9144000" cy="585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p:cNvPicPr/>
          <p:nvPr userDrawn="1"/>
        </p:nvPicPr>
        <p:blipFill>
          <a:blip r:embed="rId2" cstate="print">
            <a:extLst>
              <a:ext uri="{28A0092B-C50C-407E-A947-70E740481C1C}">
                <a14:useLocalDpi xmlns:a14="http://schemas.microsoft.com/office/drawing/2010/main" val="0"/>
              </a:ext>
            </a:extLst>
          </a:blip>
          <a:stretch>
            <a:fillRect/>
          </a:stretch>
        </p:blipFill>
        <p:spPr>
          <a:xfrm>
            <a:off x="7478211" y="339648"/>
            <a:ext cx="1198245" cy="1263685"/>
          </a:xfrm>
          <a:prstGeom prst="rect">
            <a:avLst/>
          </a:prstGeom>
        </p:spPr>
      </p:pic>
      <p:sp>
        <p:nvSpPr>
          <p:cNvPr id="10" name="Rectangle 9"/>
          <p:cNvSpPr/>
          <p:nvPr userDrawn="1"/>
        </p:nvSpPr>
        <p:spPr>
          <a:xfrm>
            <a:off x="0" y="5253203"/>
            <a:ext cx="9144000" cy="172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userDrawn="1"/>
        </p:nvSpPr>
        <p:spPr>
          <a:xfrm>
            <a:off x="755576" y="1864313"/>
            <a:ext cx="6048672" cy="1938992"/>
          </a:xfrm>
          <a:prstGeom prst="rect">
            <a:avLst/>
          </a:prstGeom>
          <a:noFill/>
        </p:spPr>
        <p:txBody>
          <a:bodyPr wrap="square" rtlCol="0">
            <a:spAutoFit/>
          </a:bodyPr>
          <a:lstStyle/>
          <a:p>
            <a:pPr>
              <a:lnSpc>
                <a:spcPts val="3600"/>
              </a:lnSpc>
            </a:pPr>
            <a:r>
              <a:rPr lang="en-GB" sz="2400" b="1" u="none" strike="noStrike" kern="1200" dirty="0" smtClean="0">
                <a:solidFill>
                  <a:schemeClr val="accent1"/>
                </a:solidFill>
                <a:effectLst/>
                <a:latin typeface="+mn-lt"/>
                <a:ea typeface="+mn-ea"/>
                <a:cs typeface="+mn-cs"/>
              </a:rPr>
              <a:t>www.digital.nhs.uk</a:t>
            </a:r>
            <a:endParaRPr lang="en-GB" sz="2400" kern="1200" dirty="0" smtClean="0">
              <a:solidFill>
                <a:schemeClr val="accent1"/>
              </a:solidFill>
              <a:effectLst/>
              <a:latin typeface="+mn-lt"/>
              <a:ea typeface="+mn-ea"/>
              <a:cs typeface="+mn-cs"/>
            </a:endParaRPr>
          </a:p>
          <a:p>
            <a:pPr marL="0" marR="0" indent="0" algn="l" defTabSz="914400" rtl="0" eaLnBrk="1" fontAlgn="auto" latinLnBrk="0" hangingPunct="1">
              <a:lnSpc>
                <a:spcPts val="3600"/>
              </a:lnSpc>
              <a:spcBef>
                <a:spcPts val="0"/>
              </a:spcBef>
              <a:spcAft>
                <a:spcPts val="0"/>
              </a:spcAft>
              <a:buClrTx/>
              <a:buSzTx/>
              <a:buFontTx/>
              <a:buNone/>
              <a:tabLst/>
              <a:defRPr/>
            </a:pPr>
            <a:r>
              <a:rPr lang="en-GB" sz="2400" kern="1200" dirty="0" smtClean="0">
                <a:solidFill>
                  <a:schemeClr val="accent1"/>
                </a:solidFill>
                <a:effectLst/>
                <a:latin typeface="+mn-lt"/>
                <a:ea typeface="+mn-ea"/>
                <a:cs typeface="+mn-cs"/>
              </a:rPr>
              <a:t>     </a:t>
            </a:r>
            <a:r>
              <a:rPr lang="en-GB" sz="2400" b="1" kern="1200" dirty="0" smtClean="0">
                <a:solidFill>
                  <a:schemeClr val="accent1"/>
                </a:solidFill>
                <a:effectLst/>
                <a:latin typeface="+mn-lt"/>
                <a:ea typeface="+mn-ea"/>
                <a:cs typeface="+mn-cs"/>
              </a:rPr>
              <a:t>@nhsdigital</a:t>
            </a:r>
          </a:p>
          <a:p>
            <a:pPr>
              <a:lnSpc>
                <a:spcPts val="3600"/>
              </a:lnSpc>
            </a:pPr>
            <a:r>
              <a:rPr lang="en-GB" sz="2400" b="1" kern="1200" dirty="0" smtClean="0">
                <a:solidFill>
                  <a:schemeClr val="accent1"/>
                </a:solidFill>
                <a:effectLst/>
                <a:latin typeface="+mn-lt"/>
                <a:ea typeface="+mn-ea"/>
                <a:cs typeface="+mn-cs"/>
              </a:rPr>
              <a:t>enquiries@nhsdigital.nhs.uk</a:t>
            </a:r>
          </a:p>
          <a:p>
            <a:pPr>
              <a:lnSpc>
                <a:spcPts val="3600"/>
              </a:lnSpc>
            </a:pPr>
            <a:r>
              <a:rPr lang="en-GB" sz="2400" b="1" kern="1200" dirty="0" smtClean="0">
                <a:solidFill>
                  <a:schemeClr val="accent1"/>
                </a:solidFill>
                <a:effectLst/>
                <a:latin typeface="+mn-lt"/>
                <a:ea typeface="+mn-ea"/>
                <a:cs typeface="+mn-cs"/>
              </a:rPr>
              <a:t>0300 303</a:t>
            </a:r>
            <a:r>
              <a:rPr lang="en-GB" sz="2400" b="1" kern="1200" baseline="0" dirty="0" smtClean="0">
                <a:solidFill>
                  <a:schemeClr val="accent1"/>
                </a:solidFill>
                <a:effectLst/>
                <a:latin typeface="+mn-lt"/>
                <a:ea typeface="+mn-ea"/>
                <a:cs typeface="+mn-cs"/>
              </a:rPr>
              <a:t> 5678</a:t>
            </a:r>
            <a:endParaRPr lang="en-GB" sz="2400" kern="1200" dirty="0" smtClean="0">
              <a:solidFill>
                <a:schemeClr val="accent1"/>
              </a:solidFill>
              <a:effectLst/>
              <a:latin typeface="+mn-lt"/>
              <a:ea typeface="+mn-ea"/>
              <a:cs typeface="+mn-cs"/>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576" y="5647392"/>
            <a:ext cx="3671171" cy="94996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1927" y="2624027"/>
            <a:ext cx="387707" cy="516943"/>
          </a:xfrm>
          <a:prstGeom prst="rect">
            <a:avLst/>
          </a:prstGeom>
        </p:spPr>
      </p:pic>
    </p:spTree>
    <p:extLst>
      <p:ext uri="{BB962C8B-B14F-4D97-AF65-F5344CB8AC3E}">
        <p14:creationId xmlns:p14="http://schemas.microsoft.com/office/powerpoint/2010/main" val="20743140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2E129E-16B7-480B-972E-C025DBFD1D53}" type="slidenum">
              <a:rPr lang="en-GB" smtClean="0"/>
              <a:t>‹#›</a:t>
            </a:fld>
            <a:endParaRPr lang="en-GB" dirty="0"/>
          </a:p>
        </p:txBody>
      </p:sp>
    </p:spTree>
    <p:extLst>
      <p:ext uri="{BB962C8B-B14F-4D97-AF65-F5344CB8AC3E}">
        <p14:creationId xmlns:p14="http://schemas.microsoft.com/office/powerpoint/2010/main" val="554456388"/>
      </p:ext>
    </p:extLst>
  </p:cSld>
  <p:clrMap bg1="lt1" tx1="dk1" bg2="lt2" tx2="dk2" accent1="accent1" accent2="accent2" accent3="accent3" accent4="accent4" accent5="accent5" accent6="accent6" hlink="hlink" folHlink="folHlink"/>
  <p:sldLayoutIdLst>
    <p:sldLayoutId id="2147483686" r:id="rId1"/>
    <p:sldLayoutId id="2147483662" r:id="rId2"/>
    <p:sldLayoutId id="2147483687" r:id="rId3"/>
    <p:sldLayoutId id="2147483681" r:id="rId4"/>
  </p:sldLayoutIdLst>
  <p:hf hdr="0" ftr="0" dt="0"/>
  <p:txStyles>
    <p:titleStyle>
      <a:lvl1pPr algn="l" defTabSz="914400" rtl="0" eaLnBrk="1" latinLnBrk="0" hangingPunct="1">
        <a:spcBef>
          <a:spcPct val="0"/>
        </a:spcBef>
        <a:buNone/>
        <a:defRPr sz="33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0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600" kern="1200">
          <a:solidFill>
            <a:schemeClr val="accen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2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chart" Target="../charts/chart12.xml"/><Relationship Id="rId7" Type="http://schemas.openxmlformats.org/officeDocument/2006/relationships/chart" Target="../charts/chart1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hart" Target="../charts/chart15.xml"/><Relationship Id="rId5" Type="http://schemas.openxmlformats.org/officeDocument/2006/relationships/chart" Target="../charts/chart14.xml"/><Relationship Id="rId4" Type="http://schemas.openxmlformats.org/officeDocument/2006/relationships/chart" Target="../charts/chart13.xml"/><Relationship Id="rId9" Type="http://schemas.openxmlformats.org/officeDocument/2006/relationships/chart" Target="../charts/chart17.xml"/></Relationships>
</file>

<file path=ppt/slides/_rels/slide19.xml.rels><?xml version="1.0" encoding="UTF-8" standalone="yes"?>
<Relationships xmlns="http://schemas.openxmlformats.org/package/2006/relationships"><Relationship Id="rId8" Type="http://schemas.openxmlformats.org/officeDocument/2006/relationships/chart" Target="../charts/chart22.xml"/><Relationship Id="rId3" Type="http://schemas.openxmlformats.org/officeDocument/2006/relationships/chart" Target="../charts/chart18.xml"/><Relationship Id="rId7" Type="http://schemas.openxmlformats.org/officeDocument/2006/relationships/chart" Target="../charts/chart2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image" Target="../media/image10.png"/><Relationship Id="rId9" Type="http://schemas.openxmlformats.org/officeDocument/2006/relationships/chart" Target="../charts/chart2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hscic.gov.uk/pubs/ndauditcorerep1415"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chart" Target="../charts/chart31.xml"/></Relationships>
</file>

<file path=ppt/slides/_rels/slide35.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chart" Target="../charts/chart37.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chart" Target="../charts/chart36.xml"/><Relationship Id="rId5" Type="http://schemas.openxmlformats.org/officeDocument/2006/relationships/chart" Target="../charts/chart35.xml"/><Relationship Id="rId4" Type="http://schemas.openxmlformats.org/officeDocument/2006/relationships/chart" Target="../charts/chart34.xml"/></Relationships>
</file>

<file path=ppt/slides/_rels/slide38.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chart" Target="../charts/chart41.xml"/><Relationship Id="rId5" Type="http://schemas.openxmlformats.org/officeDocument/2006/relationships/chart" Target="../charts/chart40.xml"/><Relationship Id="rId4" Type="http://schemas.openxmlformats.org/officeDocument/2006/relationships/chart" Target="../charts/char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gov.uk/government/publications/national-service-framework-diabetes" TargetMode="External"/><Relationship Id="rId7" Type="http://schemas.openxmlformats.org/officeDocument/2006/relationships/hyperlink" Target="https://www.nice.org.uk/guidance/indevelopment/gid-cgwaver118" TargetMode="External"/><Relationship Id="rId2" Type="http://schemas.openxmlformats.org/officeDocument/2006/relationships/hyperlink" Target="http://www.nice.org.uk/guidance/conditions-and-diseases/diabetes-and-other-endocrinal--nutritional-and-metabolic-conditions/diabetes" TargetMode="External"/><Relationship Id="rId1" Type="http://schemas.openxmlformats.org/officeDocument/2006/relationships/slideLayout" Target="../slideLayouts/slideLayout2.xml"/><Relationship Id="rId6" Type="http://schemas.openxmlformats.org/officeDocument/2006/relationships/hyperlink" Target="http://guidance.nice.org.uk/QS6" TargetMode="External"/><Relationship Id="rId5" Type="http://schemas.openxmlformats.org/officeDocument/2006/relationships/hyperlink" Target="http://www.nice.org.uk/guidance/ng28" TargetMode="External"/><Relationship Id="rId4" Type="http://schemas.openxmlformats.org/officeDocument/2006/relationships/hyperlink" Target="http://www.nice.org.uk/guidance/ng17" TargetMode="External"/></Relationships>
</file>

<file path=ppt/slides/_rels/slide57.xml.rels><?xml version="1.0" encoding="UTF-8" standalone="yes"?>
<Relationships xmlns="http://schemas.openxmlformats.org/package/2006/relationships"><Relationship Id="rId2" Type="http://schemas.openxmlformats.org/officeDocument/2006/relationships/hyperlink" Target="http://www.digital.nhs.uk/pubs/ndatrans"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mailto:enquiries@nhsdigital.nhs.uk?subject=NPID%20Audit%20Report%202015" TargetMode="External"/><Relationship Id="rId2" Type="http://schemas.openxmlformats.org/officeDocument/2006/relationships/hyperlink" Target="digital.nhs.u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2"/>
          </p:nvPr>
        </p:nvSpPr>
        <p:spPr>
          <a:xfrm>
            <a:off x="395536" y="2348880"/>
            <a:ext cx="8136904" cy="2592288"/>
          </a:xfrm>
        </p:spPr>
        <p:txBody>
          <a:bodyPr>
            <a:noAutofit/>
          </a:bodyPr>
          <a:lstStyle/>
          <a:p>
            <a:r>
              <a:rPr lang="en-GB" dirty="0"/>
              <a:t>National </a:t>
            </a:r>
            <a:r>
              <a:rPr lang="en-GB" dirty="0" smtClean="0"/>
              <a:t>Diabetes Transition Audit, 2003-2014</a:t>
            </a:r>
          </a:p>
          <a:p>
            <a:endParaRPr lang="en-GB" sz="2800" dirty="0" smtClean="0"/>
          </a:p>
          <a:p>
            <a:endParaRPr lang="en-GB" sz="2800" dirty="0"/>
          </a:p>
        </p:txBody>
      </p:sp>
      <p:sp>
        <p:nvSpPr>
          <p:cNvPr id="9" name="Text Placeholder 8"/>
          <p:cNvSpPr>
            <a:spLocks noGrp="1"/>
          </p:cNvSpPr>
          <p:nvPr>
            <p:ph type="body" sz="quarter" idx="13"/>
          </p:nvPr>
        </p:nvSpPr>
        <p:spPr>
          <a:xfrm>
            <a:off x="395536" y="4797152"/>
            <a:ext cx="4896544" cy="792088"/>
          </a:xfrm>
        </p:spPr>
        <p:txBody>
          <a:bodyPr>
            <a:noAutofit/>
          </a:bodyPr>
          <a:lstStyle/>
          <a:p>
            <a:r>
              <a:rPr lang="en-GB" dirty="0" smtClean="0"/>
              <a:t>England</a:t>
            </a:r>
            <a:r>
              <a:rPr lang="en-GB" dirty="0"/>
              <a:t> </a:t>
            </a:r>
            <a:r>
              <a:rPr lang="en-GB" dirty="0" smtClean="0"/>
              <a:t>and Wales</a:t>
            </a:r>
            <a:endParaRPr lang="en-GB" dirty="0"/>
          </a:p>
          <a:p>
            <a:r>
              <a:rPr lang="en-GB" dirty="0" smtClean="0"/>
              <a:t>23 June 2017</a:t>
            </a:r>
            <a:endParaRPr lang="en-GB" dirty="0"/>
          </a:p>
        </p:txBody>
      </p:sp>
    </p:spTree>
    <p:extLst>
      <p:ext uri="{BB962C8B-B14F-4D97-AF65-F5344CB8AC3E}">
        <p14:creationId xmlns:p14="http://schemas.microsoft.com/office/powerpoint/2010/main" val="35820260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9552" y="1412776"/>
            <a:ext cx="8064896" cy="1600438"/>
          </a:xfrm>
          <a:prstGeom prst="rect">
            <a:avLst/>
          </a:prstGeom>
        </p:spPr>
        <p:txBody>
          <a:bodyPr wrap="square">
            <a:spAutoFit/>
          </a:bodyPr>
          <a:lstStyle/>
          <a:p>
            <a:pPr marL="171450" indent="-171450">
              <a:buFont typeface="Arial" panose="020B0604020202020204" pitchFamily="34" charset="0"/>
              <a:buChar char="•"/>
            </a:pPr>
            <a:r>
              <a:rPr lang="en-GB" sz="1400" dirty="0"/>
              <a:t>The NDTA has linked data for the NPDA from 2003-04 to 2013-14 with NDA data from 2004-05 to 2014-15. </a:t>
            </a:r>
          </a:p>
          <a:p>
            <a:pPr marL="171450" indent="-171450">
              <a:buFont typeface="Arial" panose="020B0604020202020204" pitchFamily="34" charset="0"/>
              <a:buChar char="•"/>
            </a:pPr>
            <a:r>
              <a:rPr lang="en-GB" sz="1400" dirty="0"/>
              <a:t>Children have been followed from the NPDA dataset into the NDA dataset.</a:t>
            </a:r>
          </a:p>
          <a:p>
            <a:pPr marL="171450" indent="-171450">
              <a:buFont typeface="Arial" panose="020B0604020202020204" pitchFamily="34" charset="0"/>
              <a:buChar char="•"/>
            </a:pPr>
            <a:r>
              <a:rPr lang="en-GB" sz="1400" dirty="0"/>
              <a:t>For the purpose of this report </a:t>
            </a:r>
            <a:r>
              <a:rPr lang="en-GB" sz="1400" dirty="0" smtClean="0"/>
              <a:t>transition</a:t>
            </a:r>
            <a:r>
              <a:rPr lang="en-GB" sz="1400" baseline="30000" dirty="0" smtClean="0"/>
              <a:t>1</a:t>
            </a:r>
            <a:r>
              <a:rPr lang="en-GB" sz="1400" dirty="0" smtClean="0"/>
              <a:t> </a:t>
            </a:r>
            <a:r>
              <a:rPr lang="en-GB" sz="1400" dirty="0"/>
              <a:t>has been defined as the last audit year a young person appears in the </a:t>
            </a:r>
            <a:r>
              <a:rPr lang="en-GB" sz="1400" dirty="0" smtClean="0"/>
              <a:t>NPDA </a:t>
            </a:r>
            <a:r>
              <a:rPr lang="en-GB" sz="1400" dirty="0"/>
              <a:t>and the following year they have a record in the </a:t>
            </a:r>
            <a:r>
              <a:rPr lang="en-GB" sz="1400" dirty="0" smtClean="0"/>
              <a:t>NDA. </a:t>
            </a:r>
            <a:endParaRPr lang="en-GB" sz="1400" dirty="0"/>
          </a:p>
          <a:p>
            <a:pPr marL="180975" indent="-180975">
              <a:buFont typeface="Arial" panose="020B0604020202020204" pitchFamily="34" charset="0"/>
              <a:buChar char="•"/>
            </a:pPr>
            <a:r>
              <a:rPr lang="en-GB" sz="1400" dirty="0" smtClean="0"/>
              <a:t>Applying the above rule we were able to establish a </a:t>
            </a:r>
            <a:r>
              <a:rPr lang="en-GB" sz="1400" dirty="0"/>
              <a:t>cohort of 16,370 individuals.</a:t>
            </a:r>
          </a:p>
          <a:p>
            <a:pPr marL="285750" indent="-285750">
              <a:buFont typeface="Arial" panose="020B0604020202020204" pitchFamily="34" charset="0"/>
              <a:buChar char="•"/>
            </a:pPr>
            <a:endParaRPr lang="en-GB" sz="1400" dirty="0"/>
          </a:p>
        </p:txBody>
      </p:sp>
      <p:sp>
        <p:nvSpPr>
          <p:cNvPr id="2" name="Title 1"/>
          <p:cNvSpPr>
            <a:spLocks noGrp="1"/>
          </p:cNvSpPr>
          <p:nvPr>
            <p:ph type="title"/>
          </p:nvPr>
        </p:nvSpPr>
        <p:spPr/>
        <p:txBody>
          <a:bodyPr/>
          <a:lstStyle/>
          <a:p>
            <a:r>
              <a:rPr lang="en-GB" dirty="0" smtClean="0"/>
              <a:t>Definition of “Transition”</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10</a:t>
            </a:fld>
            <a:endParaRPr lang="en-GB" dirty="0"/>
          </a:p>
        </p:txBody>
      </p:sp>
      <p:sp>
        <p:nvSpPr>
          <p:cNvPr id="7" name="TextBox 6"/>
          <p:cNvSpPr txBox="1"/>
          <p:nvPr/>
        </p:nvSpPr>
        <p:spPr>
          <a:xfrm>
            <a:off x="899592" y="6525344"/>
            <a:ext cx="6120680"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graphicFrame>
        <p:nvGraphicFramePr>
          <p:cNvPr id="9" name="Chart 8"/>
          <p:cNvGraphicFramePr>
            <a:graphicFrameLocks/>
          </p:cNvGraphicFramePr>
          <p:nvPr>
            <p:extLst>
              <p:ext uri="{D42A27DB-BD31-4B8C-83A1-F6EECF244321}">
                <p14:modId xmlns:p14="http://schemas.microsoft.com/office/powerpoint/2010/main" val="564113821"/>
              </p:ext>
            </p:extLst>
          </p:nvPr>
        </p:nvGraphicFramePr>
        <p:xfrm>
          <a:off x="539552" y="3284984"/>
          <a:ext cx="7848872" cy="2952328"/>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251520" y="2996952"/>
            <a:ext cx="8496944" cy="307777"/>
          </a:xfrm>
          <a:prstGeom prst="rect">
            <a:avLst/>
          </a:prstGeom>
        </p:spPr>
        <p:txBody>
          <a:bodyPr wrap="square">
            <a:spAutoFit/>
          </a:bodyPr>
          <a:lstStyle/>
          <a:p>
            <a:r>
              <a:rPr lang="en-GB" sz="1400" b="1" dirty="0" smtClean="0">
                <a:solidFill>
                  <a:schemeClr val="accent1"/>
                </a:solidFill>
              </a:rPr>
              <a:t>Figure 1: Number of people at age of transition</a:t>
            </a:r>
            <a:r>
              <a:rPr lang="en-GB" sz="1400" b="1" baseline="30000" dirty="0" smtClean="0">
                <a:solidFill>
                  <a:schemeClr val="accent1"/>
                </a:solidFill>
              </a:rPr>
              <a:t>1</a:t>
            </a:r>
            <a:r>
              <a:rPr lang="en-GB" sz="1400" b="1" dirty="0" smtClean="0">
                <a:solidFill>
                  <a:schemeClr val="accent1"/>
                </a:solidFill>
              </a:rPr>
              <a:t>, 2003-2014, England and Wales</a:t>
            </a:r>
            <a:endParaRPr lang="en-GB" sz="1400" b="1" dirty="0">
              <a:solidFill>
                <a:schemeClr val="accent1"/>
              </a:solidFill>
            </a:endParaRPr>
          </a:p>
        </p:txBody>
      </p:sp>
    </p:spTree>
    <p:extLst>
      <p:ext uri="{BB962C8B-B14F-4D97-AF65-F5344CB8AC3E}">
        <p14:creationId xmlns:p14="http://schemas.microsoft.com/office/powerpoint/2010/main" val="2462411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a:t>
            </a:r>
            <a:r>
              <a:rPr lang="en-GB" sz="3300" dirty="0" smtClean="0"/>
              <a:t>2003-2014</a:t>
            </a:r>
            <a:endParaRPr lang="en-GB" sz="3300" dirty="0"/>
          </a:p>
        </p:txBody>
      </p:sp>
      <p:sp>
        <p:nvSpPr>
          <p:cNvPr id="4" name="Slide Number Placeholder 3"/>
          <p:cNvSpPr>
            <a:spLocks noGrp="1"/>
          </p:cNvSpPr>
          <p:nvPr>
            <p:ph type="sldNum" sz="quarter" idx="12"/>
          </p:nvPr>
        </p:nvSpPr>
        <p:spPr/>
        <p:txBody>
          <a:bodyPr/>
          <a:lstStyle/>
          <a:p>
            <a:fld id="{280AA684-6FB9-400F-B313-F111F0F48737}" type="slidenum">
              <a:rPr lang="en-GB" smtClean="0"/>
              <a:t>11</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2938008"/>
            <a:ext cx="6246440" cy="2062103"/>
          </a:xfrm>
          <a:prstGeom prst="rect">
            <a:avLst/>
          </a:prstGeom>
        </p:spPr>
        <p:txBody>
          <a:bodyPr wrap="square">
            <a:spAutoFit/>
          </a:bodyPr>
          <a:lstStyle/>
          <a:p>
            <a:r>
              <a:rPr lang="en-GB" sz="3200" b="1" dirty="0" smtClean="0">
                <a:solidFill>
                  <a:schemeClr val="accent1"/>
                </a:solidFill>
                <a:latin typeface="+mj-lt"/>
              </a:rPr>
              <a:t>What percentage of young people registered with Type 1 diabetes received the NICE key processes of diabetes care?</a:t>
            </a:r>
            <a:endParaRPr lang="en-GB" sz="3200" b="1" dirty="0">
              <a:solidFill>
                <a:schemeClr val="accent1"/>
              </a:solidFill>
              <a:latin typeface="+mj-lt"/>
            </a:endParaRPr>
          </a:p>
        </p:txBody>
      </p:sp>
    </p:spTree>
    <p:extLst>
      <p:ext uri="{BB962C8B-B14F-4D97-AF65-F5344CB8AC3E}">
        <p14:creationId xmlns:p14="http://schemas.microsoft.com/office/powerpoint/2010/main" val="1472011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92888191"/>
              </p:ext>
            </p:extLst>
          </p:nvPr>
        </p:nvGraphicFramePr>
        <p:xfrm>
          <a:off x="244899" y="2204864"/>
          <a:ext cx="8352928" cy="4451957"/>
        </p:xfrm>
        <a:graphic>
          <a:graphicData uri="http://schemas.openxmlformats.org/drawingml/2006/table">
            <a:tbl>
              <a:tblPr firstRow="1" bandRow="1">
                <a:tableStyleId>{5C22544A-7EE6-4342-B048-85BDC9FD1C3A}</a:tableStyleId>
              </a:tblPr>
              <a:tblGrid>
                <a:gridCol w="4176464"/>
                <a:gridCol w="4176464"/>
              </a:tblGrid>
              <a:tr h="396266">
                <a:tc gridSpan="2">
                  <a:txBody>
                    <a:bodyPr/>
                    <a:lstStyle/>
                    <a:p>
                      <a:r>
                        <a:rPr lang="en-GB" sz="1400" dirty="0" smtClean="0"/>
                        <a:t>Nine Annual Care Processes for all people with diabetes</a:t>
                      </a:r>
                      <a:r>
                        <a:rPr lang="en-GB" sz="1400" baseline="0" dirty="0" smtClean="0"/>
                        <a:t> aged 12 and over</a:t>
                      </a:r>
                      <a:endParaRPr lang="en-GB" sz="1400" dirty="0"/>
                    </a:p>
                  </a:txBody>
                  <a:tcPr/>
                </a:tc>
                <a:tc hMerge="1">
                  <a:txBody>
                    <a:bodyPr/>
                    <a:lstStyle/>
                    <a:p>
                      <a:endParaRPr lang="en-GB" dirty="0"/>
                    </a:p>
                  </a:txBody>
                  <a:tcPr/>
                </a:tc>
              </a:tr>
              <a:tr h="396266">
                <a:tc gridSpan="2">
                  <a:txBody>
                    <a:bodyPr/>
                    <a:lstStyle/>
                    <a:p>
                      <a:pPr algn="l"/>
                      <a:r>
                        <a:rPr lang="en-GB" sz="1400" dirty="0" smtClean="0"/>
                        <a:t>Responsibility of Diabetes</a:t>
                      </a:r>
                      <a:r>
                        <a:rPr lang="en-GB" sz="1400" baseline="0" dirty="0" smtClean="0"/>
                        <a:t> Care providers (included in the NDA 8 Care Processes, for NPDA 7 care processes are used as smoking and creatinine are not included)</a:t>
                      </a:r>
                      <a:endParaRPr lang="en-GB" sz="1400" dirty="0"/>
                    </a:p>
                  </a:txBody>
                  <a:tcPr anchor="ctr"/>
                </a:tc>
                <a:tc hMerge="1">
                  <a:txBody>
                    <a:bodyPr/>
                    <a:lstStyle/>
                    <a:p>
                      <a:endParaRPr lang="en-GB" dirty="0"/>
                    </a:p>
                  </a:txBody>
                  <a:tcPr/>
                </a:tc>
              </a:tr>
              <a:tr h="455977">
                <a:tc>
                  <a:txBody>
                    <a:bodyPr/>
                    <a:lstStyle/>
                    <a:p>
                      <a:pPr>
                        <a:spcAft>
                          <a:spcPts val="0"/>
                        </a:spcAft>
                      </a:pPr>
                      <a:r>
                        <a:rPr lang="en-GB" sz="1400" b="1" dirty="0" smtClean="0">
                          <a:effectLst/>
                        </a:rPr>
                        <a:t>1</a:t>
                      </a:r>
                      <a:r>
                        <a:rPr lang="en-GB" sz="1400" b="1" baseline="0" dirty="0" smtClean="0">
                          <a:effectLst/>
                        </a:rPr>
                        <a:t> - </a:t>
                      </a:r>
                      <a:r>
                        <a:rPr lang="en-GB" sz="1400" b="1" dirty="0" smtClean="0">
                          <a:effectLst/>
                        </a:rPr>
                        <a:t>HbA1c</a:t>
                      </a:r>
                      <a:r>
                        <a:rPr lang="en-GB" sz="1400" b="1" baseline="0" dirty="0" smtClean="0">
                          <a:effectLst/>
                        </a:rPr>
                        <a:t> </a:t>
                      </a:r>
                    </a:p>
                    <a:p>
                      <a:pPr>
                        <a:spcAft>
                          <a:spcPts val="0"/>
                        </a:spcAft>
                      </a:pPr>
                      <a:r>
                        <a:rPr lang="en-GB" sz="1400" baseline="0" dirty="0" smtClean="0">
                          <a:effectLst/>
                        </a:rPr>
                        <a:t>(blood test for glucose control)</a:t>
                      </a:r>
                      <a:endParaRPr lang="en-GB" sz="1400" dirty="0">
                        <a:effectLst/>
                        <a:latin typeface="Calibri"/>
                        <a:ea typeface="Calibri"/>
                      </a:endParaRPr>
                    </a:p>
                  </a:txBody>
                  <a:tcPr marL="68580" marR="68580" marT="0" marB="0"/>
                </a:tc>
                <a:tc>
                  <a:txBody>
                    <a:bodyPr/>
                    <a:lstStyle/>
                    <a:p>
                      <a:pPr>
                        <a:spcAft>
                          <a:spcPts val="0"/>
                        </a:spcAft>
                      </a:pPr>
                      <a:r>
                        <a:rPr lang="en-GB" sz="1400" b="1" dirty="0">
                          <a:effectLst/>
                        </a:rPr>
                        <a:t>5 </a:t>
                      </a:r>
                      <a:r>
                        <a:rPr lang="en-GB" sz="1400" b="1" dirty="0" smtClean="0">
                          <a:effectLst/>
                        </a:rPr>
                        <a:t>- Urine </a:t>
                      </a:r>
                      <a:r>
                        <a:rPr lang="en-GB" sz="1400" b="1" dirty="0">
                          <a:effectLst/>
                        </a:rPr>
                        <a:t>Albumin/Creatinine </a:t>
                      </a:r>
                      <a:r>
                        <a:rPr lang="en-GB" sz="1400" b="1" dirty="0" smtClean="0">
                          <a:effectLst/>
                        </a:rPr>
                        <a:t>Ratio </a:t>
                      </a:r>
                    </a:p>
                    <a:p>
                      <a:pPr>
                        <a:spcAft>
                          <a:spcPts val="0"/>
                        </a:spcAft>
                      </a:pPr>
                      <a:r>
                        <a:rPr lang="en-GB" sz="1400" dirty="0" smtClean="0">
                          <a:effectLst/>
                        </a:rPr>
                        <a:t>(urine test for</a:t>
                      </a:r>
                      <a:r>
                        <a:rPr lang="en-GB" sz="1400" baseline="0" dirty="0" smtClean="0">
                          <a:effectLst/>
                        </a:rPr>
                        <a:t> kidney function)</a:t>
                      </a:r>
                      <a:endParaRPr lang="en-GB" sz="1400" dirty="0">
                        <a:effectLst/>
                        <a:latin typeface="Calibri"/>
                        <a:ea typeface="Calibri"/>
                      </a:endParaRPr>
                    </a:p>
                  </a:txBody>
                  <a:tcPr marL="68580" marR="68580" marT="0" marB="0"/>
                </a:tc>
              </a:tr>
              <a:tr h="455977">
                <a:tc>
                  <a:txBody>
                    <a:bodyPr/>
                    <a:lstStyle/>
                    <a:p>
                      <a:pPr>
                        <a:spcAft>
                          <a:spcPts val="0"/>
                        </a:spcAft>
                      </a:pPr>
                      <a:r>
                        <a:rPr lang="en-GB" sz="1400" b="1" dirty="0" smtClean="0">
                          <a:effectLst/>
                        </a:rPr>
                        <a:t>2</a:t>
                      </a:r>
                      <a:r>
                        <a:rPr lang="en-GB" sz="1400" b="1" baseline="0" dirty="0" smtClean="0">
                          <a:effectLst/>
                        </a:rPr>
                        <a:t> - </a:t>
                      </a:r>
                      <a:r>
                        <a:rPr lang="en-GB" sz="1400" b="1" dirty="0" smtClean="0">
                          <a:effectLst/>
                        </a:rPr>
                        <a:t>Blood Pressure </a:t>
                      </a:r>
                    </a:p>
                    <a:p>
                      <a:pPr>
                        <a:spcAft>
                          <a:spcPts val="0"/>
                        </a:spcAft>
                      </a:pPr>
                      <a:r>
                        <a:rPr lang="en-GB" sz="1400" dirty="0" smtClean="0">
                          <a:effectLst/>
                        </a:rPr>
                        <a:t>(measurement</a:t>
                      </a:r>
                      <a:r>
                        <a:rPr lang="en-GB" sz="1400" baseline="0" dirty="0" smtClean="0">
                          <a:effectLst/>
                        </a:rPr>
                        <a:t> for cardiovascular risk)</a:t>
                      </a:r>
                      <a:endParaRPr lang="en-GB" sz="1400" dirty="0">
                        <a:effectLst/>
                        <a:latin typeface="Calibri"/>
                        <a:ea typeface="Calibri"/>
                      </a:endParaRPr>
                    </a:p>
                  </a:txBody>
                  <a:tcPr marL="68580" marR="68580" marT="0" marB="0"/>
                </a:tc>
                <a:tc>
                  <a:txBody>
                    <a:bodyPr/>
                    <a:lstStyle/>
                    <a:p>
                      <a:pPr>
                        <a:spcAft>
                          <a:spcPts val="0"/>
                        </a:spcAft>
                      </a:pPr>
                      <a:r>
                        <a:rPr lang="en-GB" sz="1400" b="1" dirty="0" smtClean="0">
                          <a:effectLst/>
                        </a:rPr>
                        <a:t>6 - </a:t>
                      </a:r>
                      <a:r>
                        <a:rPr lang="en-GB" sz="1400" b="1" dirty="0">
                          <a:effectLst/>
                        </a:rPr>
                        <a:t>Foot Risk </a:t>
                      </a:r>
                      <a:r>
                        <a:rPr lang="en-GB" sz="1400" b="1" dirty="0" smtClean="0">
                          <a:effectLst/>
                        </a:rPr>
                        <a:t>Surveillance </a:t>
                      </a:r>
                    </a:p>
                    <a:p>
                      <a:pPr>
                        <a:spcAft>
                          <a:spcPts val="0"/>
                        </a:spcAft>
                      </a:pPr>
                      <a:r>
                        <a:rPr lang="en-GB" sz="1400" dirty="0" smtClean="0">
                          <a:effectLst/>
                        </a:rPr>
                        <a:t>(foot</a:t>
                      </a:r>
                      <a:r>
                        <a:rPr lang="en-GB" sz="1400" baseline="0" dirty="0" smtClean="0">
                          <a:effectLst/>
                        </a:rPr>
                        <a:t> examination for foot ulcer risk)</a:t>
                      </a:r>
                      <a:endParaRPr lang="en-GB" sz="1400" dirty="0">
                        <a:effectLst/>
                        <a:latin typeface="Calibri"/>
                        <a:ea typeface="Calibri"/>
                      </a:endParaRPr>
                    </a:p>
                  </a:txBody>
                  <a:tcPr marL="68580" marR="68580" marT="0" marB="0"/>
                </a:tc>
              </a:tr>
              <a:tr h="455977">
                <a:tc>
                  <a:txBody>
                    <a:bodyPr/>
                    <a:lstStyle/>
                    <a:p>
                      <a:pPr>
                        <a:spcAft>
                          <a:spcPts val="0"/>
                        </a:spcAft>
                      </a:pPr>
                      <a:r>
                        <a:rPr lang="en-GB" sz="1400" b="1" dirty="0" smtClean="0">
                          <a:effectLst/>
                        </a:rPr>
                        <a:t>3</a:t>
                      </a:r>
                      <a:r>
                        <a:rPr lang="en-GB" sz="1400" b="1" baseline="0" dirty="0" smtClean="0">
                          <a:effectLst/>
                        </a:rPr>
                        <a:t> - </a:t>
                      </a:r>
                      <a:r>
                        <a:rPr lang="en-GB" sz="1400" b="1" dirty="0" smtClean="0">
                          <a:effectLst/>
                        </a:rPr>
                        <a:t>Serum Cholesterol </a:t>
                      </a:r>
                    </a:p>
                    <a:p>
                      <a:pPr>
                        <a:spcAft>
                          <a:spcPts val="0"/>
                        </a:spcAft>
                      </a:pPr>
                      <a:r>
                        <a:rPr lang="en-GB" sz="1400" dirty="0" smtClean="0">
                          <a:effectLst/>
                        </a:rPr>
                        <a:t>(blood</a:t>
                      </a:r>
                      <a:r>
                        <a:rPr lang="en-GB" sz="1400" baseline="0" dirty="0" smtClean="0">
                          <a:effectLst/>
                        </a:rPr>
                        <a:t> test for cardiovascular risk)</a:t>
                      </a:r>
                      <a:endParaRPr lang="en-GB" sz="1400" dirty="0">
                        <a:effectLst/>
                        <a:latin typeface="Calibri"/>
                        <a:ea typeface="Calibri"/>
                      </a:endParaRPr>
                    </a:p>
                  </a:txBody>
                  <a:tcPr marL="68580" marR="68580" marT="0" marB="0"/>
                </a:tc>
                <a:tc>
                  <a:txBody>
                    <a:bodyPr/>
                    <a:lstStyle/>
                    <a:p>
                      <a:pPr>
                        <a:spcAft>
                          <a:spcPts val="0"/>
                        </a:spcAft>
                      </a:pPr>
                      <a:r>
                        <a:rPr lang="en-GB" sz="1400" b="1" dirty="0" smtClean="0">
                          <a:effectLst/>
                        </a:rPr>
                        <a:t>7 - </a:t>
                      </a:r>
                      <a:r>
                        <a:rPr lang="en-GB" sz="1400" b="1" dirty="0">
                          <a:effectLst/>
                        </a:rPr>
                        <a:t>Body Mass </a:t>
                      </a:r>
                      <a:r>
                        <a:rPr lang="en-GB" sz="1400" b="1" dirty="0" smtClean="0">
                          <a:effectLst/>
                        </a:rPr>
                        <a:t>Index</a:t>
                      </a:r>
                    </a:p>
                    <a:p>
                      <a:pPr>
                        <a:spcAft>
                          <a:spcPts val="0"/>
                        </a:spcAft>
                      </a:pPr>
                      <a:r>
                        <a:rPr lang="en-GB" sz="1400" dirty="0" smtClean="0">
                          <a:effectLst/>
                          <a:latin typeface="+mn-lt"/>
                          <a:ea typeface="Calibri"/>
                        </a:rPr>
                        <a:t>(measurement for cardiovascular risk)</a:t>
                      </a:r>
                    </a:p>
                    <a:p>
                      <a:pPr>
                        <a:spcAft>
                          <a:spcPts val="0"/>
                        </a:spcAft>
                      </a:pPr>
                      <a:r>
                        <a:rPr lang="en-GB" sz="1400" i="1" u="sng" dirty="0" smtClean="0">
                          <a:effectLst/>
                          <a:latin typeface="+mn-lt"/>
                          <a:ea typeface="Calibri"/>
                        </a:rPr>
                        <a:t>Not included in this report due to differences</a:t>
                      </a:r>
                      <a:r>
                        <a:rPr lang="en-GB" sz="1400" i="1" u="sng" baseline="0" dirty="0" smtClean="0">
                          <a:effectLst/>
                          <a:latin typeface="+mn-lt"/>
                          <a:ea typeface="Calibri"/>
                        </a:rPr>
                        <a:t> in measurement over time. For future inclusion.</a:t>
                      </a:r>
                      <a:endParaRPr lang="en-GB" sz="1400" i="1" u="sng" dirty="0">
                        <a:effectLst/>
                        <a:latin typeface="+mn-lt"/>
                        <a:ea typeface="Calibri"/>
                      </a:endParaRPr>
                    </a:p>
                  </a:txBody>
                  <a:tcPr marL="68580" marR="68580" marT="0" marB="0"/>
                </a:tc>
              </a:tr>
              <a:tr h="455977">
                <a:tc>
                  <a:txBody>
                    <a:bodyPr/>
                    <a:lstStyle/>
                    <a:p>
                      <a:pPr>
                        <a:spcAft>
                          <a:spcPts val="0"/>
                        </a:spcAft>
                      </a:pPr>
                      <a:r>
                        <a:rPr lang="en-GB" sz="1400" b="1" dirty="0">
                          <a:effectLst/>
                        </a:rPr>
                        <a:t>4 </a:t>
                      </a:r>
                      <a:r>
                        <a:rPr lang="en-GB" sz="1400" b="1" dirty="0" smtClean="0">
                          <a:effectLst/>
                        </a:rPr>
                        <a:t>- Serum Creatinine</a:t>
                      </a:r>
                    </a:p>
                    <a:p>
                      <a:pPr>
                        <a:spcAft>
                          <a:spcPts val="0"/>
                        </a:spcAft>
                      </a:pPr>
                      <a:r>
                        <a:rPr lang="en-GB" sz="1400" dirty="0" smtClean="0">
                          <a:effectLst/>
                        </a:rPr>
                        <a:t>(blood</a:t>
                      </a:r>
                      <a:r>
                        <a:rPr lang="en-GB" sz="1400" baseline="0" dirty="0" smtClean="0">
                          <a:effectLst/>
                        </a:rPr>
                        <a:t> test for kidney function)</a:t>
                      </a:r>
                      <a:endParaRPr lang="en-GB" sz="1400" b="1" baseline="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400" b="0" i="1" u="sng" dirty="0" smtClean="0">
                          <a:effectLst/>
                        </a:rPr>
                        <a:t>Not recorded in NPDA from</a:t>
                      </a:r>
                      <a:r>
                        <a:rPr lang="en-GB" sz="1400" b="0" i="1" u="sng" baseline="0" dirty="0" smtClean="0">
                          <a:effectLst/>
                        </a:rPr>
                        <a:t> 2011, so not included in this report.</a:t>
                      </a:r>
                      <a:endParaRPr lang="en-GB" sz="1400" i="1" u="sng" dirty="0" smtClean="0">
                        <a:effectLst/>
                        <a:latin typeface="Calibri"/>
                        <a:ea typeface="Calibri"/>
                      </a:endParaRPr>
                    </a:p>
                  </a:txBody>
                  <a:tcPr marL="68580" marR="68580" marT="0" marB="0"/>
                </a:tc>
                <a:tc>
                  <a:txBody>
                    <a:bodyPr/>
                    <a:lstStyle/>
                    <a:p>
                      <a:pPr>
                        <a:spcAft>
                          <a:spcPts val="0"/>
                        </a:spcAft>
                      </a:pPr>
                      <a:r>
                        <a:rPr lang="en-GB" sz="1400" b="1" dirty="0">
                          <a:effectLst/>
                        </a:rPr>
                        <a:t>8 </a:t>
                      </a:r>
                      <a:r>
                        <a:rPr lang="en-GB" sz="1400" b="1" dirty="0" smtClean="0">
                          <a:effectLst/>
                        </a:rPr>
                        <a:t>-</a:t>
                      </a:r>
                      <a:r>
                        <a:rPr lang="en-GB" sz="1400" b="1" baseline="0" dirty="0" smtClean="0">
                          <a:effectLst/>
                        </a:rPr>
                        <a:t> </a:t>
                      </a:r>
                      <a:r>
                        <a:rPr lang="en-GB" sz="1400" b="1" dirty="0" smtClean="0">
                          <a:effectLst/>
                        </a:rPr>
                        <a:t>Smoking History </a:t>
                      </a:r>
                    </a:p>
                    <a:p>
                      <a:pPr>
                        <a:spcAft>
                          <a:spcPts val="0"/>
                        </a:spcAft>
                      </a:pPr>
                      <a:r>
                        <a:rPr lang="en-GB" sz="1400" dirty="0" smtClean="0">
                          <a:effectLst/>
                          <a:latin typeface="+mn-lt"/>
                          <a:ea typeface="Calibri"/>
                        </a:rPr>
                        <a:t>(measurement for cardiovascular risk)</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0" i="1" u="sng" dirty="0" smtClean="0">
                          <a:solidFill>
                            <a:schemeClr val="tx1"/>
                          </a:solidFill>
                          <a:effectLst/>
                        </a:rPr>
                        <a:t>Only recorded in NPDA from 2011,</a:t>
                      </a:r>
                      <a:r>
                        <a:rPr lang="en-GB" sz="1400" b="0" i="1" u="sng" baseline="0" dirty="0" smtClean="0">
                          <a:effectLst/>
                        </a:rPr>
                        <a:t> so not included in this report.</a:t>
                      </a:r>
                      <a:endParaRPr lang="en-GB" sz="1400" i="1" u="sng" dirty="0" smtClean="0">
                        <a:effectLst/>
                        <a:latin typeface="Calibri"/>
                        <a:ea typeface="Calibri"/>
                      </a:endParaRPr>
                    </a:p>
                  </a:txBody>
                  <a:tcPr marL="68580" marR="68580" marT="0" marB="0"/>
                </a:tc>
              </a:tr>
              <a:tr h="455977">
                <a:tc gridSpan="2">
                  <a:txBody>
                    <a:bodyPr/>
                    <a:lstStyle/>
                    <a:p>
                      <a:pPr algn="ctr">
                        <a:spcAft>
                          <a:spcPts val="0"/>
                        </a:spcAft>
                      </a:pPr>
                      <a:r>
                        <a:rPr lang="en-GB" sz="1400" b="0" dirty="0" smtClean="0">
                          <a:effectLst/>
                        </a:rPr>
                        <a:t>Responsibility of </a:t>
                      </a:r>
                      <a:r>
                        <a:rPr lang="en-GB" sz="1400" b="0" dirty="0">
                          <a:effectLst/>
                        </a:rPr>
                        <a:t>NHS Diabetes Eye Screening </a:t>
                      </a:r>
                      <a:r>
                        <a:rPr lang="en-GB" sz="1400" b="0" dirty="0" smtClean="0">
                          <a:effectLst/>
                        </a:rPr>
                        <a:t>(reliant on the data being passed back to the specialist</a:t>
                      </a:r>
                      <a:r>
                        <a:rPr lang="en-GB" sz="1400" b="0" baseline="0" dirty="0" smtClean="0">
                          <a:effectLst/>
                        </a:rPr>
                        <a:t> service</a:t>
                      </a:r>
                      <a:r>
                        <a:rPr lang="en-GB" sz="1400" b="0" dirty="0" smtClean="0">
                          <a:effectLst/>
                        </a:rPr>
                        <a:t>)</a:t>
                      </a:r>
                      <a:endParaRPr lang="en-GB" sz="1400" b="0" dirty="0">
                        <a:effectLst/>
                        <a:latin typeface="Calibri"/>
                        <a:ea typeface="Calibri"/>
                      </a:endParaRPr>
                    </a:p>
                  </a:txBody>
                  <a:tcPr marL="68580" marR="68580" marT="36000" marB="0" anchor="ctr"/>
                </a:tc>
                <a:tc hMerge="1">
                  <a:txBody>
                    <a:bodyPr/>
                    <a:lstStyle/>
                    <a:p>
                      <a:endParaRPr lang="en-GB"/>
                    </a:p>
                  </a:txBody>
                  <a:tcPr/>
                </a:tc>
              </a:tr>
              <a:tr h="455977">
                <a:tc gridSpan="2">
                  <a:txBody>
                    <a:bodyPr/>
                    <a:lstStyle/>
                    <a:p>
                      <a:pPr algn="ctr">
                        <a:spcAft>
                          <a:spcPts val="0"/>
                        </a:spcAft>
                      </a:pPr>
                      <a:r>
                        <a:rPr lang="en-GB" sz="1400" b="1" dirty="0" smtClean="0">
                          <a:effectLst/>
                        </a:rPr>
                        <a:t>9 - </a:t>
                      </a:r>
                      <a:r>
                        <a:rPr lang="en-GB" sz="1400" b="1" dirty="0">
                          <a:effectLst/>
                        </a:rPr>
                        <a:t>Digital Retinal </a:t>
                      </a:r>
                      <a:r>
                        <a:rPr lang="en-GB" sz="1400" b="1" dirty="0" smtClean="0">
                          <a:effectLst/>
                        </a:rPr>
                        <a:t>Screening</a:t>
                      </a:r>
                    </a:p>
                    <a:p>
                      <a:pPr algn="ctr">
                        <a:spcAft>
                          <a:spcPts val="0"/>
                        </a:spcAft>
                      </a:pPr>
                      <a:r>
                        <a:rPr lang="en-GB" sz="1400" dirty="0" smtClean="0">
                          <a:effectLst/>
                          <a:latin typeface="+mn-lt"/>
                          <a:ea typeface="Calibri"/>
                        </a:rPr>
                        <a:t>Photographic eye test for eye risk</a:t>
                      </a:r>
                      <a:endParaRPr lang="en-GB" sz="1400" dirty="0">
                        <a:effectLst/>
                        <a:latin typeface="+mn-lt"/>
                        <a:ea typeface="Calibri"/>
                      </a:endParaRPr>
                    </a:p>
                  </a:txBody>
                  <a:tcPr marL="68580" marR="68580" marT="0" marB="0"/>
                </a:tc>
                <a:tc hMerge="1">
                  <a:txBody>
                    <a:bodyPr/>
                    <a:lstStyle/>
                    <a:p>
                      <a:endParaRPr lang="en-GB"/>
                    </a:p>
                  </a:txBody>
                  <a:tcPr/>
                </a:tc>
              </a:tr>
            </a:tbl>
          </a:graphicData>
        </a:graphic>
      </p:graphicFrame>
      <p:sp>
        <p:nvSpPr>
          <p:cNvPr id="3" name="Title 2"/>
          <p:cNvSpPr>
            <a:spLocks noGrp="1"/>
          </p:cNvSpPr>
          <p:nvPr>
            <p:ph type="title"/>
          </p:nvPr>
        </p:nvSpPr>
        <p:spPr>
          <a:xfrm>
            <a:off x="251520" y="44624"/>
            <a:ext cx="8445624" cy="1152128"/>
          </a:xfrm>
        </p:spPr>
        <p:txBody>
          <a:bodyPr>
            <a:noAutofit/>
          </a:bodyPr>
          <a:lstStyle/>
          <a:p>
            <a:r>
              <a:rPr lang="en-GB" dirty="0" smtClean="0"/>
              <a:t>Care Processes</a:t>
            </a:r>
            <a:endParaRPr lang="en-GB" dirty="0"/>
          </a:p>
        </p:txBody>
      </p:sp>
      <p:sp>
        <p:nvSpPr>
          <p:cNvPr id="5" name="Text Placeholder 4"/>
          <p:cNvSpPr>
            <a:spLocks noGrp="1"/>
          </p:cNvSpPr>
          <p:nvPr>
            <p:ph idx="1"/>
          </p:nvPr>
        </p:nvSpPr>
        <p:spPr>
          <a:xfrm>
            <a:off x="251520" y="1268760"/>
            <a:ext cx="8640960" cy="5040560"/>
          </a:xfrm>
        </p:spPr>
        <p:txBody>
          <a:bodyPr>
            <a:normAutofit/>
          </a:bodyPr>
          <a:lstStyle/>
          <a:p>
            <a:pPr marL="0" indent="0">
              <a:buNone/>
            </a:pPr>
            <a:r>
              <a:rPr lang="en-GB" sz="2000" dirty="0" smtClean="0"/>
              <a:t>All people with diabetes aged 12 years and over should receive all of the nine, NICE recommended care processes</a:t>
            </a:r>
            <a:r>
              <a:rPr lang="en-GB" sz="2000" baseline="30000" dirty="0" smtClean="0"/>
              <a:t>2,3,4 </a:t>
            </a:r>
            <a:r>
              <a:rPr lang="en-GB" sz="2000" dirty="0" smtClean="0"/>
              <a:t>and attend a structured education program when diagnosed.</a:t>
            </a:r>
          </a:p>
          <a:p>
            <a:pPr marL="0" indent="0">
              <a:buNone/>
            </a:pPr>
            <a:endParaRPr lang="en-GB" sz="1600" b="1" dirty="0" smtClean="0"/>
          </a:p>
          <a:p>
            <a:pPr marL="0" indent="0">
              <a:buNone/>
            </a:pPr>
            <a:endParaRPr lang="en-GB" sz="2400" dirty="0"/>
          </a:p>
        </p:txBody>
      </p:sp>
      <p:sp>
        <p:nvSpPr>
          <p:cNvPr id="2" name="Slide Number Placeholder 1"/>
          <p:cNvSpPr>
            <a:spLocks noGrp="1"/>
          </p:cNvSpPr>
          <p:nvPr>
            <p:ph type="sldNum" sz="quarter" idx="12"/>
          </p:nvPr>
        </p:nvSpPr>
        <p:spPr>
          <a:xfrm>
            <a:off x="6902896" y="6339949"/>
            <a:ext cx="2133600" cy="365125"/>
          </a:xfrm>
        </p:spPr>
        <p:txBody>
          <a:bodyPr/>
          <a:lstStyle/>
          <a:p>
            <a:fld id="{4F2E129E-16B7-480B-972E-C025DBFD1D53}" type="slidenum">
              <a:rPr lang="en-GB" smtClean="0"/>
              <a:pPr/>
              <a:t>12</a:t>
            </a:fld>
            <a:endParaRPr lang="en-GB" dirty="0"/>
          </a:p>
        </p:txBody>
      </p:sp>
      <p:sp>
        <p:nvSpPr>
          <p:cNvPr id="6" name="TextBox 5"/>
          <p:cNvSpPr txBox="1"/>
          <p:nvPr/>
        </p:nvSpPr>
        <p:spPr>
          <a:xfrm>
            <a:off x="261350" y="6597352"/>
            <a:ext cx="6624736" cy="215444"/>
          </a:xfrm>
          <a:prstGeom prst="rect">
            <a:avLst/>
          </a:prstGeom>
          <a:noFill/>
        </p:spPr>
        <p:txBody>
          <a:bodyPr wrap="square" rtlCol="0">
            <a:spAutoFit/>
          </a:bodyPr>
          <a:lstStyle/>
          <a:p>
            <a:r>
              <a:rPr lang="en-GB" sz="800" dirty="0" smtClean="0"/>
              <a:t>2,3, 4. Please see full list of footnotes in the definitions and footnote section</a:t>
            </a:r>
            <a:endParaRPr lang="en-GB" sz="800" dirty="0"/>
          </a:p>
        </p:txBody>
      </p:sp>
    </p:spTree>
    <p:extLst>
      <p:ext uri="{BB962C8B-B14F-4D97-AF65-F5344CB8AC3E}">
        <p14:creationId xmlns:p14="http://schemas.microsoft.com/office/powerpoint/2010/main" val="2926237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by country</a:t>
            </a:r>
            <a:endParaRPr lang="en-GB" sz="2200" dirty="0"/>
          </a:p>
        </p:txBody>
      </p:sp>
      <p:sp>
        <p:nvSpPr>
          <p:cNvPr id="5" name="Text Placeholder 4"/>
          <p:cNvSpPr>
            <a:spLocks noGrp="1"/>
          </p:cNvSpPr>
          <p:nvPr>
            <p:ph idx="1"/>
          </p:nvPr>
        </p:nvSpPr>
        <p:spPr>
          <a:xfrm>
            <a:off x="179512" y="1268760"/>
            <a:ext cx="8784976" cy="936104"/>
          </a:xfrm>
        </p:spPr>
        <p:txBody>
          <a:bodyPr>
            <a:noAutofit/>
          </a:bodyPr>
          <a:lstStyle/>
          <a:p>
            <a:pPr marL="0" indent="0">
              <a:buNone/>
            </a:pPr>
            <a:r>
              <a:rPr lang="en-GB" sz="1800" b="1" dirty="0" smtClean="0"/>
              <a:t>Key Findings</a:t>
            </a:r>
            <a:endParaRPr lang="en-GB" sz="1800" b="1" dirty="0"/>
          </a:p>
          <a:p>
            <a:pPr marL="0" indent="0">
              <a:buNone/>
            </a:pPr>
            <a:r>
              <a:rPr lang="en-GB" sz="1600" dirty="0" smtClean="0"/>
              <a:t>Wales completion rates are generally higher than for England, although patterns are similar.</a:t>
            </a:r>
          </a:p>
          <a:p>
            <a:pPr marL="0" indent="0">
              <a:buNone/>
            </a:pPr>
            <a:endParaRPr lang="en-GB" sz="14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13</a:t>
            </a:fld>
            <a:endParaRPr lang="en-GB" dirty="0"/>
          </a:p>
        </p:txBody>
      </p:sp>
      <p:sp>
        <p:nvSpPr>
          <p:cNvPr id="6" name="Rectangle 5"/>
          <p:cNvSpPr/>
          <p:nvPr/>
        </p:nvSpPr>
        <p:spPr>
          <a:xfrm>
            <a:off x="178742" y="2473151"/>
            <a:ext cx="8784976" cy="307777"/>
          </a:xfrm>
          <a:prstGeom prst="rect">
            <a:avLst/>
          </a:prstGeom>
        </p:spPr>
        <p:txBody>
          <a:bodyPr wrap="square">
            <a:spAutoFit/>
          </a:bodyPr>
          <a:lstStyle/>
          <a:p>
            <a:r>
              <a:rPr lang="en-GB" sz="1400" b="1" dirty="0" smtClean="0">
                <a:solidFill>
                  <a:schemeClr val="accent1"/>
                </a:solidFill>
              </a:rPr>
              <a:t>Figure 2: </a:t>
            </a:r>
            <a:r>
              <a:rPr lang="en-GB" sz="1400" b="1" dirty="0">
                <a:solidFill>
                  <a:schemeClr val="accent1"/>
                </a:solidFill>
              </a:rPr>
              <a:t>Ratios of care process completion 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country, 2003-2014</a:t>
            </a:r>
            <a:endParaRPr lang="en-GB" sz="1400" b="1" dirty="0">
              <a:solidFill>
                <a:schemeClr val="accent1"/>
              </a:solidFill>
            </a:endParaRPr>
          </a:p>
        </p:txBody>
      </p:sp>
      <p:sp>
        <p:nvSpPr>
          <p:cNvPr id="4" name="TextBox 3"/>
          <p:cNvSpPr txBox="1"/>
          <p:nvPr/>
        </p:nvSpPr>
        <p:spPr>
          <a:xfrm>
            <a:off x="224688" y="6517766"/>
            <a:ext cx="3843256" cy="215444"/>
          </a:xfrm>
          <a:prstGeom prst="rect">
            <a:avLst/>
          </a:prstGeom>
          <a:noFill/>
        </p:spPr>
        <p:txBody>
          <a:bodyPr wrap="square" rtlCol="0">
            <a:spAutoFit/>
          </a:bodyPr>
          <a:lstStyle/>
          <a:p>
            <a:r>
              <a:rPr lang="en-GB" sz="800" dirty="0" smtClean="0"/>
              <a:t>1. Please see methodology and data quality section of this report</a:t>
            </a:r>
            <a:endParaRPr lang="en-GB" sz="800" dirty="0"/>
          </a:p>
        </p:txBody>
      </p:sp>
      <p:graphicFrame>
        <p:nvGraphicFramePr>
          <p:cNvPr id="16" name="Chart 15"/>
          <p:cNvGraphicFramePr>
            <a:graphicFrameLocks/>
          </p:cNvGraphicFramePr>
          <p:nvPr>
            <p:extLst>
              <p:ext uri="{D42A27DB-BD31-4B8C-83A1-F6EECF244321}">
                <p14:modId xmlns:p14="http://schemas.microsoft.com/office/powerpoint/2010/main" val="611453101"/>
              </p:ext>
            </p:extLst>
          </p:nvPr>
        </p:nvGraphicFramePr>
        <p:xfrm>
          <a:off x="224688" y="2780928"/>
          <a:ext cx="8451768" cy="35283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665073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England &amp; Wales</a:t>
            </a:r>
            <a:endParaRPr lang="en-GB" sz="22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14</a:t>
            </a:fld>
            <a:endParaRPr lang="en-GB" dirty="0"/>
          </a:p>
        </p:txBody>
      </p:sp>
      <p:sp>
        <p:nvSpPr>
          <p:cNvPr id="6" name="Rectangle 5"/>
          <p:cNvSpPr/>
          <p:nvPr/>
        </p:nvSpPr>
        <p:spPr>
          <a:xfrm>
            <a:off x="251520" y="3049215"/>
            <a:ext cx="8496944" cy="307777"/>
          </a:xfrm>
          <a:prstGeom prst="rect">
            <a:avLst/>
          </a:prstGeom>
        </p:spPr>
        <p:txBody>
          <a:bodyPr wrap="square">
            <a:spAutoFit/>
          </a:bodyPr>
          <a:lstStyle/>
          <a:p>
            <a:r>
              <a:rPr lang="en-GB" sz="1400" b="1" dirty="0" smtClean="0">
                <a:solidFill>
                  <a:schemeClr val="accent1"/>
                </a:solidFill>
              </a:rPr>
              <a:t>Figure 3: Ratios of care process completion pre- &amp; post-transition</a:t>
            </a:r>
            <a:r>
              <a:rPr lang="en-GB" sz="1400" b="1" baseline="30000" dirty="0" smtClean="0">
                <a:solidFill>
                  <a:schemeClr val="accent1"/>
                </a:solidFill>
              </a:rPr>
              <a:t>1</a:t>
            </a:r>
            <a:r>
              <a:rPr lang="en-GB" sz="1400" b="1" dirty="0" smtClean="0">
                <a:solidFill>
                  <a:schemeClr val="accent1"/>
                </a:solidFill>
              </a:rPr>
              <a:t>, 2003-2014, England and Wales</a:t>
            </a:r>
            <a:endParaRPr lang="en-GB" sz="1400" b="1" dirty="0">
              <a:solidFill>
                <a:schemeClr val="accent1"/>
              </a:solidFill>
            </a:endParaRPr>
          </a:p>
        </p:txBody>
      </p:sp>
      <p:cxnSp>
        <p:nvCxnSpPr>
          <p:cNvPr id="12" name="Straight Arrow Connector 11"/>
          <p:cNvCxnSpPr/>
          <p:nvPr/>
        </p:nvCxnSpPr>
        <p:spPr>
          <a:xfrm flipV="1">
            <a:off x="6948264" y="3501008"/>
            <a:ext cx="0" cy="1008112"/>
          </a:xfrm>
          <a:prstGeom prst="straightConnector1">
            <a:avLst/>
          </a:prstGeom>
          <a:ln w="158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948264" y="4509120"/>
            <a:ext cx="0" cy="914400"/>
          </a:xfrm>
          <a:prstGeom prst="straightConnector1">
            <a:avLst/>
          </a:prstGeom>
          <a:ln w="158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092280" y="3573016"/>
            <a:ext cx="1656184" cy="830997"/>
          </a:xfrm>
          <a:prstGeom prst="rect">
            <a:avLst/>
          </a:prstGeom>
          <a:noFill/>
        </p:spPr>
        <p:txBody>
          <a:bodyPr wrap="square" rtlCol="0">
            <a:spAutoFit/>
          </a:bodyPr>
          <a:lstStyle/>
          <a:p>
            <a:r>
              <a:rPr lang="en-GB" sz="1600" dirty="0" smtClean="0">
                <a:solidFill>
                  <a:schemeClr val="accent1"/>
                </a:solidFill>
              </a:rPr>
              <a:t>Greater prevalence in paediatric care</a:t>
            </a:r>
            <a:endParaRPr lang="en-GB" sz="1600" dirty="0">
              <a:solidFill>
                <a:schemeClr val="accent1"/>
              </a:solidFill>
            </a:endParaRPr>
          </a:p>
        </p:txBody>
      </p:sp>
      <p:sp>
        <p:nvSpPr>
          <p:cNvPr id="21" name="TextBox 20"/>
          <p:cNvSpPr txBox="1"/>
          <p:nvPr/>
        </p:nvSpPr>
        <p:spPr>
          <a:xfrm>
            <a:off x="7092280" y="4592523"/>
            <a:ext cx="1656184" cy="830997"/>
          </a:xfrm>
          <a:prstGeom prst="rect">
            <a:avLst/>
          </a:prstGeom>
          <a:noFill/>
        </p:spPr>
        <p:txBody>
          <a:bodyPr wrap="square" rtlCol="0">
            <a:spAutoFit/>
          </a:bodyPr>
          <a:lstStyle/>
          <a:p>
            <a:r>
              <a:rPr lang="en-GB" sz="1600" dirty="0" smtClean="0">
                <a:solidFill>
                  <a:schemeClr val="accent2"/>
                </a:solidFill>
              </a:rPr>
              <a:t>Greater prevalence in adult care</a:t>
            </a:r>
            <a:endParaRPr lang="en-GB" sz="1600" dirty="0">
              <a:solidFill>
                <a:schemeClr val="accent2"/>
              </a:solidFill>
            </a:endParaRPr>
          </a:p>
        </p:txBody>
      </p:sp>
      <p:sp>
        <p:nvSpPr>
          <p:cNvPr id="7" name="Up Arrow 6"/>
          <p:cNvSpPr/>
          <p:nvPr/>
        </p:nvSpPr>
        <p:spPr>
          <a:xfrm>
            <a:off x="6876256" y="3501008"/>
            <a:ext cx="196600" cy="980095"/>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Down Arrow 10"/>
          <p:cNvSpPr/>
          <p:nvPr/>
        </p:nvSpPr>
        <p:spPr>
          <a:xfrm>
            <a:off x="6876256" y="4509120"/>
            <a:ext cx="196600" cy="914400"/>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flipV="1">
            <a:off x="1428220" y="3363238"/>
            <a:ext cx="45719" cy="2153994"/>
          </a:xfrm>
          <a:prstGeom prst="rect">
            <a:avLst/>
          </a:prstGeom>
          <a:solidFill>
            <a:schemeClr val="bg1"/>
          </a:solidFill>
        </p:spPr>
        <p:txBody>
          <a:bodyPr wrap="square" rtlCol="0">
            <a:spAutoFit/>
          </a:bodyPr>
          <a:lstStyle/>
          <a:p>
            <a:endParaRPr lang="en-GB" dirty="0"/>
          </a:p>
        </p:txBody>
      </p:sp>
      <p:cxnSp>
        <p:nvCxnSpPr>
          <p:cNvPr id="9" name="Straight Connector 8"/>
          <p:cNvCxnSpPr/>
          <p:nvPr/>
        </p:nvCxnSpPr>
        <p:spPr>
          <a:xfrm>
            <a:off x="791740" y="4509120"/>
            <a:ext cx="6624736" cy="0"/>
          </a:xfrm>
          <a:prstGeom prst="line">
            <a:avLst/>
          </a:prstGeom>
          <a:ln w="25400">
            <a:solidFill>
              <a:srgbClr val="00A05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9" name="Chart 18"/>
          <p:cNvGraphicFramePr>
            <a:graphicFrameLocks/>
          </p:cNvGraphicFramePr>
          <p:nvPr>
            <p:extLst>
              <p:ext uri="{D42A27DB-BD31-4B8C-83A1-F6EECF244321}">
                <p14:modId xmlns:p14="http://schemas.microsoft.com/office/powerpoint/2010/main" val="1174345098"/>
              </p:ext>
            </p:extLst>
          </p:nvPr>
        </p:nvGraphicFramePr>
        <p:xfrm>
          <a:off x="287524" y="3355223"/>
          <a:ext cx="6300700" cy="2594057"/>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 Placeholder 4"/>
          <p:cNvSpPr txBox="1">
            <a:spLocks/>
          </p:cNvSpPr>
          <p:nvPr/>
        </p:nvSpPr>
        <p:spPr>
          <a:xfrm>
            <a:off x="251520" y="1484784"/>
            <a:ext cx="8784976" cy="1296144"/>
          </a:xfrm>
          <a:prstGeom prst="rect">
            <a:avLst/>
          </a:prstGeom>
        </p:spPr>
        <p:txBody>
          <a:bodyPr vert="horz" lIns="0" tIns="0" rIns="0" bIns="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800" b="1" dirty="0" smtClean="0"/>
              <a:t>Key Findings</a:t>
            </a:r>
          </a:p>
          <a:p>
            <a:r>
              <a:rPr lang="en-GB" sz="1600" dirty="0" smtClean="0"/>
              <a:t>Annual care check completion rate for HbA1c decreases after transition.</a:t>
            </a:r>
          </a:p>
          <a:p>
            <a:r>
              <a:rPr lang="en-GB" sz="1600" dirty="0" smtClean="0"/>
              <a:t>Kidney remains similar.</a:t>
            </a:r>
          </a:p>
          <a:p>
            <a:r>
              <a:rPr lang="en-GB" sz="1600" dirty="0" smtClean="0"/>
              <a:t>Blood Pressure, cholesterol, foot checks and retinopathy completion rates increase after transition. </a:t>
            </a:r>
          </a:p>
        </p:txBody>
      </p:sp>
      <p:sp>
        <p:nvSpPr>
          <p:cNvPr id="18" name="TextBox 17"/>
          <p:cNvSpPr txBox="1"/>
          <p:nvPr/>
        </p:nvSpPr>
        <p:spPr>
          <a:xfrm>
            <a:off x="224688" y="6517766"/>
            <a:ext cx="3987272" cy="215444"/>
          </a:xfrm>
          <a:prstGeom prst="rect">
            <a:avLst/>
          </a:prstGeom>
          <a:noFill/>
        </p:spPr>
        <p:txBody>
          <a:bodyPr wrap="square" rtlCol="0">
            <a:spAutoFit/>
          </a:bodyPr>
          <a:lstStyle/>
          <a:p>
            <a:r>
              <a:rPr lang="en-GB" sz="800" dirty="0" smtClean="0"/>
              <a:t>1. Please see methodology and data quality section of this report</a:t>
            </a:r>
            <a:endParaRPr lang="en-GB" sz="800" dirty="0"/>
          </a:p>
        </p:txBody>
      </p:sp>
    </p:spTree>
    <p:extLst>
      <p:ext uri="{BB962C8B-B14F-4D97-AF65-F5344CB8AC3E}">
        <p14:creationId xmlns:p14="http://schemas.microsoft.com/office/powerpoint/2010/main" val="484459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p:cNvGraphicFramePr>
          <p:nvPr>
            <p:extLst>
              <p:ext uri="{D42A27DB-BD31-4B8C-83A1-F6EECF244321}">
                <p14:modId xmlns:p14="http://schemas.microsoft.com/office/powerpoint/2010/main" val="483448809"/>
              </p:ext>
            </p:extLst>
          </p:nvPr>
        </p:nvGraphicFramePr>
        <p:xfrm>
          <a:off x="224688" y="4653136"/>
          <a:ext cx="8163736" cy="180020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by gender</a:t>
            </a:r>
            <a:endParaRPr lang="en-GB" sz="2200" dirty="0"/>
          </a:p>
        </p:txBody>
      </p:sp>
      <p:sp>
        <p:nvSpPr>
          <p:cNvPr id="5" name="Text Placeholder 4"/>
          <p:cNvSpPr>
            <a:spLocks noGrp="1"/>
          </p:cNvSpPr>
          <p:nvPr>
            <p:ph idx="1"/>
          </p:nvPr>
        </p:nvSpPr>
        <p:spPr>
          <a:xfrm>
            <a:off x="179512" y="1268760"/>
            <a:ext cx="8784976" cy="936104"/>
          </a:xfrm>
        </p:spPr>
        <p:txBody>
          <a:bodyPr>
            <a:noAutofit/>
          </a:bodyPr>
          <a:lstStyle/>
          <a:p>
            <a:pPr marL="0" indent="0">
              <a:buNone/>
            </a:pPr>
            <a:r>
              <a:rPr lang="en-GB" sz="1800" b="1" dirty="0" smtClean="0"/>
              <a:t>Key Finding</a:t>
            </a:r>
            <a:endParaRPr lang="en-GB" sz="1800" b="1" dirty="0"/>
          </a:p>
          <a:p>
            <a:pPr marL="0" indent="0">
              <a:buNone/>
            </a:pPr>
            <a:r>
              <a:rPr lang="en-GB" sz="1600" dirty="0" smtClean="0"/>
              <a:t>Care process completion rates pre and post-transition are similar for both males and females. </a:t>
            </a:r>
          </a:p>
          <a:p>
            <a:pPr marL="0" indent="0">
              <a:buNone/>
            </a:pPr>
            <a:endParaRPr lang="en-GB" sz="1400" dirty="0" smtClean="0"/>
          </a:p>
          <a:p>
            <a:pPr marL="0" indent="0">
              <a:buNone/>
            </a:pPr>
            <a:endParaRPr lang="en-GB" sz="14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15</a:t>
            </a:fld>
            <a:endParaRPr lang="en-GB" dirty="0"/>
          </a:p>
        </p:txBody>
      </p:sp>
      <p:sp>
        <p:nvSpPr>
          <p:cNvPr id="6" name="Rectangle 5"/>
          <p:cNvSpPr/>
          <p:nvPr/>
        </p:nvSpPr>
        <p:spPr>
          <a:xfrm>
            <a:off x="178742" y="2322458"/>
            <a:ext cx="8784976" cy="523220"/>
          </a:xfrm>
          <a:prstGeom prst="rect">
            <a:avLst/>
          </a:prstGeom>
        </p:spPr>
        <p:txBody>
          <a:bodyPr wrap="square">
            <a:spAutoFit/>
          </a:bodyPr>
          <a:lstStyle/>
          <a:p>
            <a:r>
              <a:rPr lang="en-GB" sz="1400" b="1" dirty="0" smtClean="0">
                <a:solidFill>
                  <a:schemeClr val="accent1"/>
                </a:solidFill>
              </a:rPr>
              <a:t>Figure 4: </a:t>
            </a:r>
            <a:r>
              <a:rPr lang="en-GB" sz="1400" b="1" dirty="0">
                <a:solidFill>
                  <a:schemeClr val="accent1"/>
                </a:solidFill>
              </a:rPr>
              <a:t>Ratios of care process completion 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gender, 2003-2014, England and Wales</a:t>
            </a:r>
            <a:endParaRPr lang="en-GB" sz="1400" b="1" dirty="0">
              <a:solidFill>
                <a:schemeClr val="accent1"/>
              </a:solidFill>
            </a:endParaRPr>
          </a:p>
        </p:txBody>
      </p:sp>
      <p:graphicFrame>
        <p:nvGraphicFramePr>
          <p:cNvPr id="17" name="Chart 16"/>
          <p:cNvGraphicFramePr>
            <a:graphicFrameLocks/>
          </p:cNvGraphicFramePr>
          <p:nvPr>
            <p:extLst>
              <p:ext uri="{D42A27DB-BD31-4B8C-83A1-F6EECF244321}">
                <p14:modId xmlns:p14="http://schemas.microsoft.com/office/powerpoint/2010/main" val="1480969253"/>
              </p:ext>
            </p:extLst>
          </p:nvPr>
        </p:nvGraphicFramePr>
        <p:xfrm>
          <a:off x="178742" y="2852936"/>
          <a:ext cx="8281690" cy="1709417"/>
        </p:xfrm>
        <a:graphic>
          <a:graphicData uri="http://schemas.openxmlformats.org/drawingml/2006/chart">
            <c:chart xmlns:c="http://schemas.openxmlformats.org/drawingml/2006/chart" xmlns:r="http://schemas.openxmlformats.org/officeDocument/2006/relationships" r:id="rId4"/>
          </a:graphicData>
        </a:graphic>
      </p:graphicFrame>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0443" y="6453336"/>
            <a:ext cx="4981575"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1" name="Straight Connector 40"/>
          <p:cNvCxnSpPr/>
          <p:nvPr/>
        </p:nvCxnSpPr>
        <p:spPr>
          <a:xfrm flipV="1">
            <a:off x="2987824" y="2996952"/>
            <a:ext cx="0" cy="3176736"/>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1835696" y="2996953"/>
            <a:ext cx="0" cy="3176736"/>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4067944" y="2996952"/>
            <a:ext cx="0" cy="3176736"/>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5220072" y="2996952"/>
            <a:ext cx="0" cy="3176737"/>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6300192" y="2996952"/>
            <a:ext cx="0" cy="3176736"/>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7452320" y="2996952"/>
            <a:ext cx="0" cy="3176736"/>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spTree>
    <p:extLst>
      <p:ext uri="{BB962C8B-B14F-4D97-AF65-F5344CB8AC3E}">
        <p14:creationId xmlns:p14="http://schemas.microsoft.com/office/powerpoint/2010/main" val="807027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p:cNvGraphicFramePr>
          <p:nvPr>
            <p:extLst>
              <p:ext uri="{D42A27DB-BD31-4B8C-83A1-F6EECF244321}">
                <p14:modId xmlns:p14="http://schemas.microsoft.com/office/powerpoint/2010/main" val="3520317248"/>
              </p:ext>
            </p:extLst>
          </p:nvPr>
        </p:nvGraphicFramePr>
        <p:xfrm>
          <a:off x="144946" y="2708920"/>
          <a:ext cx="8999053"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by ethnicity</a:t>
            </a:r>
            <a:endParaRPr lang="en-GB" sz="2200" dirty="0"/>
          </a:p>
        </p:txBody>
      </p:sp>
      <p:sp>
        <p:nvSpPr>
          <p:cNvPr id="5" name="Text Placeholder 4"/>
          <p:cNvSpPr>
            <a:spLocks noGrp="1"/>
          </p:cNvSpPr>
          <p:nvPr>
            <p:ph idx="1"/>
          </p:nvPr>
        </p:nvSpPr>
        <p:spPr>
          <a:xfrm>
            <a:off x="251520" y="1268760"/>
            <a:ext cx="8784976" cy="1018886"/>
          </a:xfrm>
        </p:spPr>
        <p:txBody>
          <a:bodyPr>
            <a:normAutofit fontScale="85000" lnSpcReduction="20000"/>
          </a:bodyPr>
          <a:lstStyle/>
          <a:p>
            <a:pPr marL="0" indent="0">
              <a:buNone/>
            </a:pPr>
            <a:r>
              <a:rPr lang="en-GB" sz="2100" b="1" dirty="0" smtClean="0"/>
              <a:t>Key Findings</a:t>
            </a:r>
            <a:endParaRPr lang="en-GB" sz="2100" b="1" dirty="0"/>
          </a:p>
          <a:p>
            <a:pPr marL="0" indent="0">
              <a:buNone/>
            </a:pPr>
            <a:r>
              <a:rPr lang="en-GB" sz="1600" dirty="0" smtClean="0"/>
              <a:t>There is a lack of distinguishing patterns between the different ethnicities and care processes. The different ethnic groups have near identical distributions. For reasons of statistical integrity users should be wary of making comparisons between the groups due to the differences in their sizes; the White group being in the thousands whilst the Asian, Black and Other groups are in the hundreds.</a:t>
            </a:r>
          </a:p>
        </p:txBody>
      </p:sp>
      <p:sp>
        <p:nvSpPr>
          <p:cNvPr id="2" name="Slide Number Placeholder 1"/>
          <p:cNvSpPr>
            <a:spLocks noGrp="1"/>
          </p:cNvSpPr>
          <p:nvPr>
            <p:ph type="sldNum" sz="quarter" idx="12"/>
          </p:nvPr>
        </p:nvSpPr>
        <p:spPr/>
        <p:txBody>
          <a:bodyPr/>
          <a:lstStyle/>
          <a:p>
            <a:fld id="{4F2E129E-16B7-480B-972E-C025DBFD1D53}" type="slidenum">
              <a:rPr lang="en-GB" smtClean="0"/>
              <a:pPr/>
              <a:t>16</a:t>
            </a:fld>
            <a:endParaRPr lang="en-GB" dirty="0"/>
          </a:p>
        </p:txBody>
      </p:sp>
      <p:sp>
        <p:nvSpPr>
          <p:cNvPr id="6" name="Rectangle 5"/>
          <p:cNvSpPr/>
          <p:nvPr/>
        </p:nvSpPr>
        <p:spPr>
          <a:xfrm>
            <a:off x="179512" y="2329716"/>
            <a:ext cx="8784976" cy="523220"/>
          </a:xfrm>
          <a:prstGeom prst="rect">
            <a:avLst/>
          </a:prstGeom>
        </p:spPr>
        <p:txBody>
          <a:bodyPr wrap="square">
            <a:spAutoFit/>
          </a:bodyPr>
          <a:lstStyle/>
          <a:p>
            <a:r>
              <a:rPr lang="en-GB" sz="1400" b="1" dirty="0" smtClean="0">
                <a:solidFill>
                  <a:schemeClr val="accent1"/>
                </a:solidFill>
              </a:rPr>
              <a:t>Figure 5: </a:t>
            </a:r>
            <a:r>
              <a:rPr lang="en-GB" sz="1400" b="1" dirty="0">
                <a:solidFill>
                  <a:schemeClr val="accent1"/>
                </a:solidFill>
              </a:rPr>
              <a:t>Ratios of care process completion pre- &amp;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ethnicity</a:t>
            </a:r>
            <a:r>
              <a:rPr lang="en-GB" sz="1400" b="1" baseline="30000" dirty="0" smtClean="0">
                <a:solidFill>
                  <a:schemeClr val="accent1"/>
                </a:solidFill>
              </a:rPr>
              <a:t>5</a:t>
            </a:r>
            <a:r>
              <a:rPr lang="en-GB" sz="1400" b="1" dirty="0" smtClean="0">
                <a:solidFill>
                  <a:schemeClr val="accent1"/>
                </a:solidFill>
              </a:rPr>
              <a:t>, 2003-2014, England &amp; Wales</a:t>
            </a:r>
            <a:endParaRPr lang="en-GB" sz="1400" b="1" dirty="0">
              <a:solidFill>
                <a:schemeClr val="accent1"/>
              </a:solidFill>
            </a:endParaRPr>
          </a:p>
        </p:txBody>
      </p:sp>
      <p:sp>
        <p:nvSpPr>
          <p:cNvPr id="12" name="TextBox 11"/>
          <p:cNvSpPr txBox="1"/>
          <p:nvPr/>
        </p:nvSpPr>
        <p:spPr>
          <a:xfrm>
            <a:off x="251520" y="6540302"/>
            <a:ext cx="7901525" cy="215444"/>
          </a:xfrm>
          <a:prstGeom prst="rect">
            <a:avLst/>
          </a:prstGeom>
          <a:noFill/>
        </p:spPr>
        <p:txBody>
          <a:bodyPr wrap="square" rtlCol="0">
            <a:spAutoFit/>
          </a:bodyPr>
          <a:lstStyle/>
          <a:p>
            <a:r>
              <a:rPr lang="en-GB" sz="800" dirty="0"/>
              <a:t>5</a:t>
            </a:r>
            <a:r>
              <a:rPr lang="en-GB" sz="800" dirty="0" smtClean="0"/>
              <a:t>. Please see footnotes and definitions section. 22% of records have ethnicity of ‘not stated’. </a:t>
            </a:r>
            <a:endParaRPr lang="en-GB" sz="800" dirty="0"/>
          </a:p>
        </p:txBody>
      </p:sp>
      <p:graphicFrame>
        <p:nvGraphicFramePr>
          <p:cNvPr id="13" name="Chart 12"/>
          <p:cNvGraphicFramePr>
            <a:graphicFrameLocks/>
          </p:cNvGraphicFramePr>
          <p:nvPr>
            <p:extLst>
              <p:ext uri="{D42A27DB-BD31-4B8C-83A1-F6EECF244321}">
                <p14:modId xmlns:p14="http://schemas.microsoft.com/office/powerpoint/2010/main" val="1013416927"/>
              </p:ext>
            </p:extLst>
          </p:nvPr>
        </p:nvGraphicFramePr>
        <p:xfrm>
          <a:off x="2699792" y="2708920"/>
          <a:ext cx="2016224" cy="3528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p:cNvGraphicFramePr>
            <a:graphicFrameLocks/>
          </p:cNvGraphicFramePr>
          <p:nvPr>
            <p:extLst>
              <p:ext uri="{D42A27DB-BD31-4B8C-83A1-F6EECF244321}">
                <p14:modId xmlns:p14="http://schemas.microsoft.com/office/powerpoint/2010/main" val="2369763631"/>
              </p:ext>
            </p:extLst>
          </p:nvPr>
        </p:nvGraphicFramePr>
        <p:xfrm>
          <a:off x="4499993" y="2708920"/>
          <a:ext cx="2088231" cy="352839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hart 14"/>
          <p:cNvGraphicFramePr>
            <a:graphicFrameLocks/>
          </p:cNvGraphicFramePr>
          <p:nvPr>
            <p:extLst>
              <p:ext uri="{D42A27DB-BD31-4B8C-83A1-F6EECF244321}">
                <p14:modId xmlns:p14="http://schemas.microsoft.com/office/powerpoint/2010/main" val="2579183827"/>
              </p:ext>
            </p:extLst>
          </p:nvPr>
        </p:nvGraphicFramePr>
        <p:xfrm>
          <a:off x="6372200" y="2708920"/>
          <a:ext cx="2016224" cy="3528392"/>
        </p:xfrm>
        <a:graphic>
          <a:graphicData uri="http://schemas.openxmlformats.org/drawingml/2006/chart">
            <c:chart xmlns:c="http://schemas.openxmlformats.org/drawingml/2006/chart" xmlns:r="http://schemas.openxmlformats.org/officeDocument/2006/relationships" r:id="rId6"/>
          </a:graphicData>
        </a:graphic>
      </p:graphicFrame>
      <p:sp>
        <p:nvSpPr>
          <p:cNvPr id="16" name="TextBox 15"/>
          <p:cNvSpPr txBox="1"/>
          <p:nvPr/>
        </p:nvSpPr>
        <p:spPr>
          <a:xfrm>
            <a:off x="251520" y="6324858"/>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2955193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a:graphicFrameLocks/>
          </p:cNvGraphicFramePr>
          <p:nvPr>
            <p:extLst>
              <p:ext uri="{D42A27DB-BD31-4B8C-83A1-F6EECF244321}">
                <p14:modId xmlns:p14="http://schemas.microsoft.com/office/powerpoint/2010/main" val="1825966460"/>
              </p:ext>
            </p:extLst>
          </p:nvPr>
        </p:nvGraphicFramePr>
        <p:xfrm>
          <a:off x="270676" y="4509120"/>
          <a:ext cx="8621804" cy="20040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21"/>
          <p:cNvGraphicFramePr>
            <a:graphicFrameLocks/>
          </p:cNvGraphicFramePr>
          <p:nvPr>
            <p:extLst>
              <p:ext uri="{D42A27DB-BD31-4B8C-83A1-F6EECF244321}">
                <p14:modId xmlns:p14="http://schemas.microsoft.com/office/powerpoint/2010/main" val="1709927998"/>
              </p:ext>
            </p:extLst>
          </p:nvPr>
        </p:nvGraphicFramePr>
        <p:xfrm>
          <a:off x="270676" y="2635274"/>
          <a:ext cx="8261764" cy="2027569"/>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by social deprivation</a:t>
            </a:r>
            <a:endParaRPr lang="en-GB" sz="2200" dirty="0"/>
          </a:p>
        </p:txBody>
      </p:sp>
      <p:sp>
        <p:nvSpPr>
          <p:cNvPr id="5" name="Text Placeholder 4"/>
          <p:cNvSpPr>
            <a:spLocks noGrp="1"/>
          </p:cNvSpPr>
          <p:nvPr>
            <p:ph idx="1"/>
          </p:nvPr>
        </p:nvSpPr>
        <p:spPr>
          <a:xfrm>
            <a:off x="251520" y="1268760"/>
            <a:ext cx="8784976" cy="1276980"/>
          </a:xfrm>
        </p:spPr>
        <p:txBody>
          <a:bodyPr>
            <a:normAutofit fontScale="92500" lnSpcReduction="10000"/>
          </a:bodyPr>
          <a:lstStyle/>
          <a:p>
            <a:pPr marL="0" indent="0">
              <a:buNone/>
            </a:pPr>
            <a:r>
              <a:rPr lang="en-GB" sz="1900" b="1" dirty="0" smtClean="0"/>
              <a:t>Key Finding</a:t>
            </a:r>
            <a:endParaRPr lang="en-GB" sz="1900" b="1" dirty="0"/>
          </a:p>
          <a:p>
            <a:pPr marL="0" indent="0">
              <a:buNone/>
            </a:pPr>
            <a:r>
              <a:rPr lang="en-GB" sz="1700" dirty="0" smtClean="0"/>
              <a:t>Pre-transition there is no general trend for care process completion rates to vary with IMD quintile.</a:t>
            </a:r>
          </a:p>
          <a:p>
            <a:pPr marL="0" indent="0">
              <a:buNone/>
            </a:pPr>
            <a:r>
              <a:rPr lang="en-GB" sz="1700" dirty="0" smtClean="0"/>
              <a:t>Post-transition there is also no </a:t>
            </a:r>
            <a:r>
              <a:rPr lang="en-GB" sz="1700" dirty="0"/>
              <a:t>general </a:t>
            </a:r>
            <a:r>
              <a:rPr lang="en-GB" sz="1700" dirty="0" smtClean="0"/>
              <a:t>trend </a:t>
            </a:r>
            <a:r>
              <a:rPr lang="en-GB" sz="1700" dirty="0"/>
              <a:t>for care process completion rates to </a:t>
            </a:r>
            <a:r>
              <a:rPr lang="en-GB" sz="1700" dirty="0" smtClean="0"/>
              <a:t>vary with IMD quintile.</a:t>
            </a:r>
            <a:endParaRPr lang="en-GB" sz="17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17</a:t>
            </a:fld>
            <a:endParaRPr lang="en-GB" dirty="0"/>
          </a:p>
        </p:txBody>
      </p:sp>
      <p:sp>
        <p:nvSpPr>
          <p:cNvPr id="6" name="Rectangle 5"/>
          <p:cNvSpPr/>
          <p:nvPr/>
        </p:nvSpPr>
        <p:spPr>
          <a:xfrm>
            <a:off x="179512" y="2545740"/>
            <a:ext cx="8784976" cy="523220"/>
          </a:xfrm>
          <a:prstGeom prst="rect">
            <a:avLst/>
          </a:prstGeom>
        </p:spPr>
        <p:txBody>
          <a:bodyPr wrap="square">
            <a:spAutoFit/>
          </a:bodyPr>
          <a:lstStyle/>
          <a:p>
            <a:r>
              <a:rPr lang="en-GB" sz="1400" b="1" dirty="0" smtClean="0">
                <a:solidFill>
                  <a:schemeClr val="accent1"/>
                </a:solidFill>
              </a:rPr>
              <a:t>Figure 6: </a:t>
            </a:r>
            <a:r>
              <a:rPr lang="en-GB" sz="1400" b="1" dirty="0">
                <a:solidFill>
                  <a:schemeClr val="accent1"/>
                </a:solidFill>
              </a:rPr>
              <a:t>Ratios of care process completion 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IMD quintile, 2003-2014,</a:t>
            </a:r>
          </a:p>
          <a:p>
            <a:pPr algn="r"/>
            <a:r>
              <a:rPr lang="en-GB" sz="1400" b="1" dirty="0" smtClean="0">
                <a:solidFill>
                  <a:schemeClr val="accent1"/>
                </a:solidFill>
              </a:rPr>
              <a:t>England and Wales</a:t>
            </a:r>
          </a:p>
        </p:txBody>
      </p:sp>
      <p:sp>
        <p:nvSpPr>
          <p:cNvPr id="16" name="TextBox 15"/>
          <p:cNvSpPr txBox="1"/>
          <p:nvPr/>
        </p:nvSpPr>
        <p:spPr>
          <a:xfrm>
            <a:off x="270676" y="6640073"/>
            <a:ext cx="2573132" cy="200055"/>
          </a:xfrm>
          <a:prstGeom prst="rect">
            <a:avLst/>
          </a:prstGeom>
          <a:noFill/>
        </p:spPr>
        <p:txBody>
          <a:bodyPr wrap="square" rtlCol="0">
            <a:spAutoFit/>
          </a:bodyPr>
          <a:lstStyle/>
          <a:p>
            <a:r>
              <a:rPr lang="en-GB" sz="700" dirty="0"/>
              <a:t>*</a:t>
            </a:r>
            <a:r>
              <a:rPr lang="en-GB" sz="700" dirty="0" smtClean="0"/>
              <a:t>IMD Quintile: </a:t>
            </a:r>
            <a:r>
              <a:rPr lang="en-GB" sz="700" dirty="0"/>
              <a:t>1 = most deprived, 5 = least deprived</a:t>
            </a:r>
          </a:p>
        </p:txBody>
      </p:sp>
      <p:cxnSp>
        <p:nvCxnSpPr>
          <p:cNvPr id="13" name="Straight Connector 12"/>
          <p:cNvCxnSpPr/>
          <p:nvPr/>
        </p:nvCxnSpPr>
        <p:spPr>
          <a:xfrm flipV="1">
            <a:off x="1773732" y="3133456"/>
            <a:ext cx="0" cy="2887832"/>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43808" y="3133456"/>
            <a:ext cx="0" cy="2887832"/>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851920" y="3133456"/>
            <a:ext cx="0" cy="2887832"/>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860032" y="3133456"/>
            <a:ext cx="0" cy="2918034"/>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5940152" y="3133456"/>
            <a:ext cx="0" cy="2918034"/>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938465" y="3133456"/>
            <a:ext cx="0" cy="2918034"/>
          </a:xfrm>
          <a:prstGeom prst="line">
            <a:avLst/>
          </a:prstGeom>
          <a:ln w="12700">
            <a:solidFill>
              <a:schemeClr val="tx1">
                <a:lumMod val="90000"/>
                <a:lumOff val="1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61275" y="6510120"/>
            <a:ext cx="2582533" cy="200055"/>
          </a:xfrm>
          <a:prstGeom prst="rect">
            <a:avLst/>
          </a:prstGeom>
          <a:noFill/>
        </p:spPr>
        <p:txBody>
          <a:bodyPr wrap="square" rtlCol="0">
            <a:spAutoFit/>
          </a:bodyPr>
          <a:lstStyle/>
          <a:p>
            <a:r>
              <a:rPr lang="en-GB" sz="700" dirty="0" smtClean="0"/>
              <a:t>1. Please see methodology and data quality section </a:t>
            </a:r>
            <a:endParaRPr lang="en-GB" sz="700" dirty="0"/>
          </a:p>
        </p:txBody>
      </p:sp>
    </p:spTree>
    <p:extLst>
      <p:ext uri="{BB962C8B-B14F-4D97-AF65-F5344CB8AC3E}">
        <p14:creationId xmlns:p14="http://schemas.microsoft.com/office/powerpoint/2010/main" val="4762207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by age at transition</a:t>
            </a:r>
            <a:endParaRPr lang="en-GB" sz="2200" dirty="0"/>
          </a:p>
        </p:txBody>
      </p:sp>
      <p:sp>
        <p:nvSpPr>
          <p:cNvPr id="2" name="Slide Number Placeholder 1"/>
          <p:cNvSpPr>
            <a:spLocks noGrp="1"/>
          </p:cNvSpPr>
          <p:nvPr>
            <p:ph type="sldNum" sz="quarter" idx="12"/>
          </p:nvPr>
        </p:nvSpPr>
        <p:spPr>
          <a:xfrm>
            <a:off x="7020272" y="6520259"/>
            <a:ext cx="2133600" cy="365125"/>
          </a:xfrm>
        </p:spPr>
        <p:txBody>
          <a:bodyPr/>
          <a:lstStyle/>
          <a:p>
            <a:fld id="{4F2E129E-16B7-480B-972E-C025DBFD1D53}" type="slidenum">
              <a:rPr lang="en-GB" smtClean="0"/>
              <a:pPr/>
              <a:t>18</a:t>
            </a:fld>
            <a:endParaRPr lang="en-GB" dirty="0"/>
          </a:p>
        </p:txBody>
      </p:sp>
      <p:sp>
        <p:nvSpPr>
          <p:cNvPr id="6" name="Rectangle 5"/>
          <p:cNvSpPr/>
          <p:nvPr/>
        </p:nvSpPr>
        <p:spPr>
          <a:xfrm>
            <a:off x="177163" y="1753652"/>
            <a:ext cx="8784976" cy="523220"/>
          </a:xfrm>
          <a:prstGeom prst="rect">
            <a:avLst/>
          </a:prstGeom>
        </p:spPr>
        <p:txBody>
          <a:bodyPr wrap="square">
            <a:spAutoFit/>
          </a:bodyPr>
          <a:lstStyle/>
          <a:p>
            <a:r>
              <a:rPr lang="en-GB" sz="1400" b="1" dirty="0" smtClean="0">
                <a:solidFill>
                  <a:schemeClr val="accent1"/>
                </a:solidFill>
              </a:rPr>
              <a:t>Figure 7: </a:t>
            </a:r>
            <a:r>
              <a:rPr lang="en-GB" sz="1400" b="1" dirty="0">
                <a:solidFill>
                  <a:schemeClr val="accent1"/>
                </a:solidFill>
              </a:rPr>
              <a:t>Ratios of care process completion pre- </a:t>
            </a:r>
            <a:r>
              <a:rPr lang="en-GB" sz="1400" b="1" dirty="0" smtClean="0">
                <a:solidFill>
                  <a:schemeClr val="accent1"/>
                </a:solidFill>
              </a:rPr>
              <a:t>&amp; 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age at transition, 2003-2014,</a:t>
            </a:r>
          </a:p>
          <a:p>
            <a:pPr algn="r"/>
            <a:r>
              <a:rPr lang="en-GB" sz="1400" b="1" dirty="0" smtClean="0">
                <a:solidFill>
                  <a:schemeClr val="accent1"/>
                </a:solidFill>
              </a:rPr>
              <a:t>England and Wales</a:t>
            </a:r>
            <a:endParaRPr lang="en-GB" sz="1400" b="1" dirty="0">
              <a:solidFill>
                <a:schemeClr val="accent1"/>
              </a:solidFill>
            </a:endParaRPr>
          </a:p>
        </p:txBody>
      </p:sp>
      <p:sp>
        <p:nvSpPr>
          <p:cNvPr id="11" name="Text Placeholder 4"/>
          <p:cNvSpPr>
            <a:spLocks noGrp="1"/>
          </p:cNvSpPr>
          <p:nvPr>
            <p:ph idx="1"/>
          </p:nvPr>
        </p:nvSpPr>
        <p:spPr>
          <a:xfrm>
            <a:off x="211117" y="785129"/>
            <a:ext cx="8784976" cy="936104"/>
          </a:xfrm>
        </p:spPr>
        <p:txBody>
          <a:bodyPr>
            <a:normAutofit fontScale="92500"/>
          </a:bodyPr>
          <a:lstStyle/>
          <a:p>
            <a:pPr marL="0" indent="0">
              <a:buNone/>
            </a:pPr>
            <a:r>
              <a:rPr lang="en-GB" sz="1700" b="1" dirty="0" smtClean="0"/>
              <a:t>Key Finding</a:t>
            </a:r>
            <a:endParaRPr lang="en-GB" sz="1700" b="1" dirty="0"/>
          </a:p>
          <a:p>
            <a:pPr marL="0" indent="0">
              <a:spcBef>
                <a:spcPts val="0"/>
              </a:spcBef>
              <a:buNone/>
            </a:pPr>
            <a:r>
              <a:rPr lang="en-GB" sz="1400" dirty="0" smtClean="0"/>
              <a:t>Pre-transition care process completion rates often fall as age at transition increases, whereas post-transition </a:t>
            </a:r>
            <a:r>
              <a:rPr lang="en-GB" sz="1400" dirty="0"/>
              <a:t>care process completion rates </a:t>
            </a:r>
            <a:r>
              <a:rPr lang="en-GB" sz="1400" dirty="0" smtClean="0"/>
              <a:t>rise </a:t>
            </a:r>
            <a:r>
              <a:rPr lang="en-GB" sz="1400" dirty="0"/>
              <a:t>as age </a:t>
            </a:r>
            <a:r>
              <a:rPr lang="en-GB" sz="1400" dirty="0" smtClean="0"/>
              <a:t>at transition increases.</a:t>
            </a:r>
          </a:p>
          <a:p>
            <a:pPr marL="0" indent="0">
              <a:spcBef>
                <a:spcPts val="0"/>
              </a:spcBef>
              <a:buNone/>
            </a:pPr>
            <a:r>
              <a:rPr lang="en-GB" sz="1400" dirty="0" smtClean="0"/>
              <a:t>The least variation in care process completion rates are where transition occurs between the age of 16 and 19 years. </a:t>
            </a:r>
            <a:endParaRPr lang="en-GB" sz="1400" dirty="0" smtClean="0">
              <a:solidFill>
                <a:srgbClr val="00A050"/>
              </a:solidFill>
            </a:endParaRPr>
          </a:p>
        </p:txBody>
      </p:sp>
      <p:graphicFrame>
        <p:nvGraphicFramePr>
          <p:cNvPr id="12" name="Chart 11"/>
          <p:cNvGraphicFramePr>
            <a:graphicFrameLocks/>
          </p:cNvGraphicFramePr>
          <p:nvPr>
            <p:extLst>
              <p:ext uri="{D42A27DB-BD31-4B8C-83A1-F6EECF244321}">
                <p14:modId xmlns:p14="http://schemas.microsoft.com/office/powerpoint/2010/main" val="322845860"/>
              </p:ext>
            </p:extLst>
          </p:nvPr>
        </p:nvGraphicFramePr>
        <p:xfrm>
          <a:off x="0" y="4293096"/>
          <a:ext cx="3059832" cy="22322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a:graphicFrameLocks/>
          </p:cNvGraphicFramePr>
          <p:nvPr>
            <p:extLst>
              <p:ext uri="{D42A27DB-BD31-4B8C-83A1-F6EECF244321}">
                <p14:modId xmlns:p14="http://schemas.microsoft.com/office/powerpoint/2010/main" val="1131514665"/>
              </p:ext>
            </p:extLst>
          </p:nvPr>
        </p:nvGraphicFramePr>
        <p:xfrm>
          <a:off x="0" y="2204864"/>
          <a:ext cx="3131840" cy="20882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p:cNvGraphicFramePr>
            <a:graphicFrameLocks/>
          </p:cNvGraphicFramePr>
          <p:nvPr>
            <p:extLst>
              <p:ext uri="{D42A27DB-BD31-4B8C-83A1-F6EECF244321}">
                <p14:modId xmlns:p14="http://schemas.microsoft.com/office/powerpoint/2010/main" val="489462201"/>
              </p:ext>
            </p:extLst>
          </p:nvPr>
        </p:nvGraphicFramePr>
        <p:xfrm>
          <a:off x="3131840" y="2132856"/>
          <a:ext cx="2952328" cy="21602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hart 17"/>
          <p:cNvGraphicFramePr>
            <a:graphicFrameLocks/>
          </p:cNvGraphicFramePr>
          <p:nvPr>
            <p:extLst>
              <p:ext uri="{D42A27DB-BD31-4B8C-83A1-F6EECF244321}">
                <p14:modId xmlns:p14="http://schemas.microsoft.com/office/powerpoint/2010/main" val="3927878337"/>
              </p:ext>
            </p:extLst>
          </p:nvPr>
        </p:nvGraphicFramePr>
        <p:xfrm>
          <a:off x="3131840" y="4293096"/>
          <a:ext cx="2952328" cy="219657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Chart 18"/>
          <p:cNvGraphicFramePr>
            <a:graphicFrameLocks/>
          </p:cNvGraphicFramePr>
          <p:nvPr>
            <p:extLst>
              <p:ext uri="{D42A27DB-BD31-4B8C-83A1-F6EECF244321}">
                <p14:modId xmlns:p14="http://schemas.microsoft.com/office/powerpoint/2010/main" val="2953104739"/>
              </p:ext>
            </p:extLst>
          </p:nvPr>
        </p:nvGraphicFramePr>
        <p:xfrm>
          <a:off x="6012160" y="2152020"/>
          <a:ext cx="3024336" cy="2141076"/>
        </p:xfrm>
        <a:graphic>
          <a:graphicData uri="http://schemas.openxmlformats.org/drawingml/2006/chart">
            <c:chart xmlns:c="http://schemas.openxmlformats.org/drawingml/2006/chart" xmlns:r="http://schemas.openxmlformats.org/officeDocument/2006/relationships" r:id="rId7"/>
          </a:graphicData>
        </a:graphic>
      </p:graphicFrame>
      <p:pic>
        <p:nvPicPr>
          <p:cNvPr id="13" name="chart"/>
          <p:cNvPicPr>
            <a:picLocks noChangeAspect="1"/>
          </p:cNvPicPr>
          <p:nvPr/>
        </p:nvPicPr>
        <p:blipFill>
          <a:blip r:embed="rId8"/>
          <a:stretch>
            <a:fillRect/>
          </a:stretch>
        </p:blipFill>
        <p:spPr>
          <a:xfrm>
            <a:off x="1979712" y="6453336"/>
            <a:ext cx="4980909" cy="342817"/>
          </a:xfrm>
          <a:prstGeom prst="rect">
            <a:avLst/>
          </a:prstGeom>
        </p:spPr>
      </p:pic>
      <p:graphicFrame>
        <p:nvGraphicFramePr>
          <p:cNvPr id="14" name="Chart 13"/>
          <p:cNvGraphicFramePr>
            <a:graphicFrameLocks/>
          </p:cNvGraphicFramePr>
          <p:nvPr>
            <p:extLst>
              <p:ext uri="{D42A27DB-BD31-4B8C-83A1-F6EECF244321}">
                <p14:modId xmlns:p14="http://schemas.microsoft.com/office/powerpoint/2010/main" val="2836670850"/>
              </p:ext>
            </p:extLst>
          </p:nvPr>
        </p:nvGraphicFramePr>
        <p:xfrm>
          <a:off x="6012160" y="4293096"/>
          <a:ext cx="3024336" cy="2196579"/>
        </p:xfrm>
        <a:graphic>
          <a:graphicData uri="http://schemas.openxmlformats.org/drawingml/2006/chart">
            <c:chart xmlns:c="http://schemas.openxmlformats.org/drawingml/2006/chart" xmlns:r="http://schemas.openxmlformats.org/officeDocument/2006/relationships" r:id="rId9"/>
          </a:graphicData>
        </a:graphic>
      </p:graphicFrame>
      <p:sp>
        <p:nvSpPr>
          <p:cNvPr id="15" name="TextBox 14"/>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4061183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p:cNvGraphicFramePr>
          <p:nvPr>
            <p:extLst>
              <p:ext uri="{D42A27DB-BD31-4B8C-83A1-F6EECF244321}">
                <p14:modId xmlns:p14="http://schemas.microsoft.com/office/powerpoint/2010/main" val="830964883"/>
              </p:ext>
            </p:extLst>
          </p:nvPr>
        </p:nvGraphicFramePr>
        <p:xfrm>
          <a:off x="6012160" y="4509120"/>
          <a:ext cx="3024336" cy="2010326"/>
        </p:xfrm>
        <a:graphic>
          <a:graphicData uri="http://schemas.openxmlformats.org/drawingml/2006/chart">
            <c:chart xmlns:c="http://schemas.openxmlformats.org/drawingml/2006/chart" xmlns:r="http://schemas.openxmlformats.org/officeDocument/2006/relationships" r:id="rId3"/>
          </a:graphicData>
        </a:graphic>
      </p:graphicFrame>
      <p:pic>
        <p:nvPicPr>
          <p:cNvPr id="13" name="chart"/>
          <p:cNvPicPr>
            <a:picLocks noChangeAspect="1"/>
          </p:cNvPicPr>
          <p:nvPr/>
        </p:nvPicPr>
        <p:blipFill>
          <a:blip r:embed="rId4"/>
          <a:stretch>
            <a:fillRect/>
          </a:stretch>
        </p:blipFill>
        <p:spPr>
          <a:xfrm>
            <a:off x="3563888" y="6432713"/>
            <a:ext cx="4980909" cy="342817"/>
          </a:xfrm>
          <a:prstGeom prst="rect">
            <a:avLst/>
          </a:prstGeom>
        </p:spPr>
      </p:pic>
      <p:sp>
        <p:nvSpPr>
          <p:cNvPr id="3" name="Title 2"/>
          <p:cNvSpPr>
            <a:spLocks noGrp="1"/>
          </p:cNvSpPr>
          <p:nvPr>
            <p:ph type="title"/>
          </p:nvPr>
        </p:nvSpPr>
        <p:spPr>
          <a:xfrm>
            <a:off x="177163" y="116632"/>
            <a:ext cx="8640960" cy="648072"/>
          </a:xfrm>
        </p:spPr>
        <p:txBody>
          <a:bodyPr>
            <a:normAutofit/>
          </a:bodyPr>
          <a:lstStyle/>
          <a:p>
            <a:r>
              <a:rPr lang="en-GB" sz="3300" dirty="0" smtClean="0"/>
              <a:t>Care Processes – by duration of diabetes</a:t>
            </a:r>
            <a:endParaRPr lang="en-GB" sz="2200" dirty="0"/>
          </a:p>
        </p:txBody>
      </p:sp>
      <p:sp>
        <p:nvSpPr>
          <p:cNvPr id="2" name="Slide Number Placeholder 1"/>
          <p:cNvSpPr>
            <a:spLocks noGrp="1"/>
          </p:cNvSpPr>
          <p:nvPr>
            <p:ph type="sldNum" sz="quarter" idx="12"/>
          </p:nvPr>
        </p:nvSpPr>
        <p:spPr>
          <a:xfrm>
            <a:off x="6974904" y="6520259"/>
            <a:ext cx="2133600" cy="365125"/>
          </a:xfrm>
        </p:spPr>
        <p:txBody>
          <a:bodyPr/>
          <a:lstStyle/>
          <a:p>
            <a:fld id="{4F2E129E-16B7-480B-972E-C025DBFD1D53}" type="slidenum">
              <a:rPr lang="en-GB" smtClean="0"/>
              <a:pPr/>
              <a:t>19</a:t>
            </a:fld>
            <a:endParaRPr lang="en-GB" dirty="0"/>
          </a:p>
        </p:txBody>
      </p:sp>
      <p:sp>
        <p:nvSpPr>
          <p:cNvPr id="6" name="Rectangle 5"/>
          <p:cNvSpPr/>
          <p:nvPr/>
        </p:nvSpPr>
        <p:spPr>
          <a:xfrm>
            <a:off x="177163" y="1772816"/>
            <a:ext cx="8784976" cy="523220"/>
          </a:xfrm>
          <a:prstGeom prst="rect">
            <a:avLst/>
          </a:prstGeom>
        </p:spPr>
        <p:txBody>
          <a:bodyPr wrap="square">
            <a:spAutoFit/>
          </a:bodyPr>
          <a:lstStyle/>
          <a:p>
            <a:r>
              <a:rPr lang="en-GB" sz="1400" b="1" dirty="0" smtClean="0">
                <a:solidFill>
                  <a:schemeClr val="accent1"/>
                </a:solidFill>
              </a:rPr>
              <a:t>Figure 8: </a:t>
            </a:r>
            <a:r>
              <a:rPr lang="en-GB" sz="1400" b="1" dirty="0">
                <a:solidFill>
                  <a:schemeClr val="accent1"/>
                </a:solidFill>
              </a:rPr>
              <a:t>Ratios of care process completion </a:t>
            </a:r>
            <a:r>
              <a:rPr lang="en-GB" sz="1400" b="1" dirty="0" smtClean="0">
                <a:solidFill>
                  <a:schemeClr val="accent1"/>
                </a:solidFill>
              </a:rPr>
              <a:t>pre &amp; 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duration</a:t>
            </a:r>
            <a:r>
              <a:rPr lang="en-GB" sz="1400" b="1" baseline="30000" dirty="0" smtClean="0">
                <a:solidFill>
                  <a:schemeClr val="accent1"/>
                </a:solidFill>
              </a:rPr>
              <a:t>2</a:t>
            </a:r>
            <a:r>
              <a:rPr lang="en-GB" sz="1400" b="1" dirty="0" smtClean="0">
                <a:solidFill>
                  <a:schemeClr val="accent1"/>
                </a:solidFill>
              </a:rPr>
              <a:t> of diabetes, 2003-2014, England </a:t>
            </a:r>
            <a:r>
              <a:rPr lang="en-GB" sz="1400" b="1" dirty="0">
                <a:solidFill>
                  <a:schemeClr val="accent1"/>
                </a:solidFill>
              </a:rPr>
              <a:t>and Wales</a:t>
            </a:r>
          </a:p>
        </p:txBody>
      </p:sp>
      <p:sp>
        <p:nvSpPr>
          <p:cNvPr id="11" name="Text Placeholder 4"/>
          <p:cNvSpPr>
            <a:spLocks noGrp="1"/>
          </p:cNvSpPr>
          <p:nvPr>
            <p:ph idx="1"/>
          </p:nvPr>
        </p:nvSpPr>
        <p:spPr>
          <a:xfrm>
            <a:off x="186817" y="980728"/>
            <a:ext cx="8784976" cy="936104"/>
          </a:xfrm>
        </p:spPr>
        <p:txBody>
          <a:bodyPr>
            <a:normAutofit/>
          </a:bodyPr>
          <a:lstStyle/>
          <a:p>
            <a:pPr marL="0" indent="0">
              <a:buNone/>
            </a:pPr>
            <a:r>
              <a:rPr lang="en-GB" sz="1400" b="1" dirty="0" smtClean="0"/>
              <a:t>Key Finding</a:t>
            </a:r>
            <a:endParaRPr lang="en-GB" sz="1400" b="1" dirty="0"/>
          </a:p>
          <a:p>
            <a:pPr marL="0" indent="0">
              <a:spcBef>
                <a:spcPts val="0"/>
              </a:spcBef>
              <a:buNone/>
            </a:pPr>
            <a:r>
              <a:rPr lang="en-GB" sz="1400" dirty="0" smtClean="0"/>
              <a:t>Pre-transition care process completion rates generally fall as duration increases.</a:t>
            </a:r>
          </a:p>
          <a:p>
            <a:pPr marL="0" indent="0">
              <a:spcBef>
                <a:spcPts val="0"/>
              </a:spcBef>
              <a:buNone/>
            </a:pPr>
            <a:r>
              <a:rPr lang="en-GB" sz="1400" dirty="0" smtClean="0"/>
              <a:t>Post-transition </a:t>
            </a:r>
            <a:r>
              <a:rPr lang="en-GB" sz="1400" dirty="0"/>
              <a:t>care process completion rates </a:t>
            </a:r>
            <a:r>
              <a:rPr lang="en-GB" sz="1400" dirty="0" smtClean="0"/>
              <a:t>generally rise </a:t>
            </a:r>
            <a:r>
              <a:rPr lang="en-GB" sz="1400" dirty="0"/>
              <a:t>as </a:t>
            </a:r>
            <a:r>
              <a:rPr lang="en-GB" sz="1400" dirty="0" smtClean="0"/>
              <a:t>duration increases</a:t>
            </a:r>
            <a:r>
              <a:rPr lang="en-GB" sz="1400" dirty="0"/>
              <a:t>.</a:t>
            </a:r>
            <a:endParaRPr lang="en-GB" sz="1400" dirty="0">
              <a:solidFill>
                <a:srgbClr val="00A050"/>
              </a:solidFill>
            </a:endParaRPr>
          </a:p>
          <a:p>
            <a:pPr marL="0" indent="0">
              <a:buNone/>
            </a:pPr>
            <a:endParaRPr lang="en-GB" sz="1400" dirty="0" smtClean="0">
              <a:solidFill>
                <a:srgbClr val="00A050"/>
              </a:solidFill>
            </a:endParaRPr>
          </a:p>
        </p:txBody>
      </p:sp>
      <p:graphicFrame>
        <p:nvGraphicFramePr>
          <p:cNvPr id="14" name="Chart 13"/>
          <p:cNvGraphicFramePr>
            <a:graphicFrameLocks/>
          </p:cNvGraphicFramePr>
          <p:nvPr>
            <p:extLst>
              <p:ext uri="{D42A27DB-BD31-4B8C-83A1-F6EECF244321}">
                <p14:modId xmlns:p14="http://schemas.microsoft.com/office/powerpoint/2010/main" val="2740923871"/>
              </p:ext>
            </p:extLst>
          </p:nvPr>
        </p:nvGraphicFramePr>
        <p:xfrm>
          <a:off x="0" y="4509119"/>
          <a:ext cx="3134189" cy="201032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p:cNvGraphicFramePr>
            <a:graphicFrameLocks/>
          </p:cNvGraphicFramePr>
          <p:nvPr>
            <p:extLst>
              <p:ext uri="{D42A27DB-BD31-4B8C-83A1-F6EECF244321}">
                <p14:modId xmlns:p14="http://schemas.microsoft.com/office/powerpoint/2010/main" val="1318780902"/>
              </p:ext>
            </p:extLst>
          </p:nvPr>
        </p:nvGraphicFramePr>
        <p:xfrm>
          <a:off x="-13856" y="2296036"/>
          <a:ext cx="3145696" cy="221308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19"/>
          <p:cNvGraphicFramePr>
            <a:graphicFrameLocks/>
          </p:cNvGraphicFramePr>
          <p:nvPr>
            <p:extLst>
              <p:ext uri="{D42A27DB-BD31-4B8C-83A1-F6EECF244321}">
                <p14:modId xmlns:p14="http://schemas.microsoft.com/office/powerpoint/2010/main" val="726157523"/>
              </p:ext>
            </p:extLst>
          </p:nvPr>
        </p:nvGraphicFramePr>
        <p:xfrm>
          <a:off x="3059832" y="2204864"/>
          <a:ext cx="3024336" cy="230425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Chart 20"/>
          <p:cNvGraphicFramePr>
            <a:graphicFrameLocks/>
          </p:cNvGraphicFramePr>
          <p:nvPr>
            <p:extLst>
              <p:ext uri="{D42A27DB-BD31-4B8C-83A1-F6EECF244321}">
                <p14:modId xmlns:p14="http://schemas.microsoft.com/office/powerpoint/2010/main" val="1193871771"/>
              </p:ext>
            </p:extLst>
          </p:nvPr>
        </p:nvGraphicFramePr>
        <p:xfrm>
          <a:off x="3059832" y="4509121"/>
          <a:ext cx="3024336" cy="201032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2" name="Chart 21"/>
          <p:cNvGraphicFramePr>
            <a:graphicFrameLocks/>
          </p:cNvGraphicFramePr>
          <p:nvPr>
            <p:extLst>
              <p:ext uri="{D42A27DB-BD31-4B8C-83A1-F6EECF244321}">
                <p14:modId xmlns:p14="http://schemas.microsoft.com/office/powerpoint/2010/main" val="284994185"/>
              </p:ext>
            </p:extLst>
          </p:nvPr>
        </p:nvGraphicFramePr>
        <p:xfrm>
          <a:off x="6012160" y="2296036"/>
          <a:ext cx="3024336" cy="2213084"/>
        </p:xfrm>
        <a:graphic>
          <a:graphicData uri="http://schemas.openxmlformats.org/drawingml/2006/chart">
            <c:chart xmlns:c="http://schemas.openxmlformats.org/drawingml/2006/chart" xmlns:r="http://schemas.openxmlformats.org/officeDocument/2006/relationships" r:id="rId9"/>
          </a:graphicData>
        </a:graphic>
      </p:graphicFrame>
      <p:sp>
        <p:nvSpPr>
          <p:cNvPr id="15" name="TextBox 14"/>
          <p:cNvSpPr txBox="1"/>
          <p:nvPr/>
        </p:nvSpPr>
        <p:spPr>
          <a:xfrm>
            <a:off x="224688" y="6525344"/>
            <a:ext cx="3987272" cy="338554"/>
          </a:xfrm>
          <a:prstGeom prst="rect">
            <a:avLst/>
          </a:prstGeom>
          <a:noFill/>
        </p:spPr>
        <p:txBody>
          <a:bodyPr wrap="square" rtlCol="0">
            <a:spAutoFit/>
          </a:bodyPr>
          <a:lstStyle/>
          <a:p>
            <a:r>
              <a:rPr lang="en-GB" sz="800" dirty="0" smtClean="0"/>
              <a:t>1. Please see methodology and data quality section.</a:t>
            </a:r>
          </a:p>
          <a:p>
            <a:r>
              <a:rPr lang="en-GB" sz="800" dirty="0"/>
              <a:t>2. due to small numbers durations of &gt; 18 years have been </a:t>
            </a:r>
            <a:r>
              <a:rPr lang="en-GB" sz="800" dirty="0" smtClean="0"/>
              <a:t>excluded</a:t>
            </a:r>
            <a:r>
              <a:rPr lang="en-GB" sz="800" dirty="0"/>
              <a:t>.</a:t>
            </a:r>
          </a:p>
        </p:txBody>
      </p:sp>
    </p:spTree>
    <p:extLst>
      <p:ext uri="{BB962C8B-B14F-4D97-AF65-F5344CB8AC3E}">
        <p14:creationId xmlns:p14="http://schemas.microsoft.com/office/powerpoint/2010/main" val="3831179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471232028"/>
              </p:ext>
            </p:extLst>
          </p:nvPr>
        </p:nvGraphicFramePr>
        <p:xfrm>
          <a:off x="186722" y="1340768"/>
          <a:ext cx="8754770" cy="5705012"/>
        </p:xfrm>
        <a:graphic>
          <a:graphicData uri="http://schemas.openxmlformats.org/drawingml/2006/table">
            <a:tbl>
              <a:tblPr firstRow="1" firstCol="1" bandRow="1">
                <a:tableStyleId>{5C22544A-7EE6-4342-B048-85BDC9FD1C3A}</a:tableStyleId>
              </a:tblPr>
              <a:tblGrid>
                <a:gridCol w="2516802"/>
                <a:gridCol w="6237968"/>
              </a:tblGrid>
              <a:tr h="2551557">
                <a:tc>
                  <a:txBody>
                    <a:bodyPr/>
                    <a:lstStyle/>
                    <a:p>
                      <a:pPr algn="ctr">
                        <a:spcAft>
                          <a:spcPts val="0"/>
                        </a:spcAft>
                      </a:pPr>
                      <a:endParaRPr lang="en-GB" sz="1300" dirty="0">
                        <a:solidFill>
                          <a:sysClr val="windowText" lastClr="000000"/>
                        </a:solidFill>
                        <a:effectLst/>
                      </a:endParaRPr>
                    </a:p>
                    <a:p>
                      <a:pPr>
                        <a:spcAft>
                          <a:spcPts val="0"/>
                        </a:spcAft>
                      </a:pPr>
                      <a:r>
                        <a:rPr lang="en-GB" sz="1300" dirty="0">
                          <a:solidFill>
                            <a:sysClr val="windowText" lastClr="000000"/>
                          </a:solidFill>
                          <a:effectLst/>
                        </a:rPr>
                        <a:t> </a:t>
                      </a:r>
                    </a:p>
                    <a:p>
                      <a:pPr>
                        <a:spcAft>
                          <a:spcPts val="0"/>
                        </a:spcAft>
                      </a:pPr>
                      <a:r>
                        <a:rPr lang="en-GB" sz="1300" dirty="0">
                          <a:solidFill>
                            <a:sysClr val="windowText" lastClr="000000"/>
                          </a:solidFill>
                          <a:effectLst/>
                        </a:rPr>
                        <a:t> </a:t>
                      </a:r>
                      <a:endParaRPr lang="en-GB" sz="1300" dirty="0">
                        <a:solidFill>
                          <a:sysClr val="windowText" lastClr="000000"/>
                        </a:solidFill>
                        <a:effectLst/>
                        <a:latin typeface="Arial"/>
                        <a:ea typeface="Times New Roman"/>
                        <a:cs typeface="Times New Roman"/>
                      </a:endParaRPr>
                    </a:p>
                  </a:txBody>
                  <a:tcPr marL="56732" marR="56732"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alpha val="0"/>
                      </a:schemeClr>
                    </a:solidFill>
                  </a:tcPr>
                </a:tc>
                <a:tc>
                  <a:txBody>
                    <a:bodyPr/>
                    <a:lstStyle/>
                    <a:p>
                      <a:pPr>
                        <a:spcAft>
                          <a:spcPts val="0"/>
                        </a:spcAft>
                      </a:pPr>
                      <a:r>
                        <a:rPr lang="en-GB" sz="1200" dirty="0">
                          <a:solidFill>
                            <a:schemeClr val="accent6"/>
                          </a:solidFill>
                          <a:effectLst/>
                          <a:latin typeface="+mn-lt"/>
                        </a:rPr>
                        <a:t>The Healthcare Quality Improvement Partnership (HQIP). </a:t>
                      </a:r>
                      <a:r>
                        <a:rPr lang="en-GB" sz="1200" b="0" dirty="0">
                          <a:solidFill>
                            <a:schemeClr val="accent6"/>
                          </a:solidFill>
                          <a:effectLst/>
                          <a:latin typeface="+mn-lt"/>
                        </a:rPr>
                        <a:t>The National </a:t>
                      </a:r>
                      <a:r>
                        <a:rPr lang="en-GB" sz="1200" b="0" dirty="0" smtClean="0">
                          <a:solidFill>
                            <a:schemeClr val="accent6"/>
                          </a:solidFill>
                          <a:effectLst/>
                          <a:latin typeface="+mn-lt"/>
                        </a:rPr>
                        <a:t>Diabetes </a:t>
                      </a:r>
                      <a:r>
                        <a:rPr lang="en-GB" sz="1200" b="0" dirty="0">
                          <a:solidFill>
                            <a:schemeClr val="accent6"/>
                          </a:solidFill>
                          <a:effectLst/>
                          <a:latin typeface="+mn-lt"/>
                        </a:rPr>
                        <a:t>Audit is commissioned by the Healthcare Quality Improvement Partnership (HQIP) as part of the National Clinical Audit Programme (NCA). HQIP is led by a consortium of the Academy of Medical Royal Colleges, the Royal </a:t>
                      </a:r>
                      <a:r>
                        <a:rPr lang="en-GB" sz="1200" b="0" baseline="0" dirty="0">
                          <a:solidFill>
                            <a:schemeClr val="accent6"/>
                          </a:solidFill>
                          <a:effectLst/>
                          <a:latin typeface="+mn-lt"/>
                        </a:rPr>
                        <a:t>College</a:t>
                      </a:r>
                      <a:r>
                        <a:rPr lang="en-GB" sz="1200" b="0" dirty="0">
                          <a:solidFill>
                            <a:schemeClr val="accent6"/>
                          </a:solidFill>
                          <a:effectLst/>
                          <a:latin typeface="+mn-lt"/>
                        </a:rPr>
                        <a:t> of Nursing and National Voices. Its aim is to promote quality improvement, and in particular to increase the impact that clinical audit has on </a:t>
                      </a:r>
                      <a:r>
                        <a:rPr lang="en-GB" sz="1200" b="0" dirty="0" smtClean="0">
                          <a:solidFill>
                            <a:schemeClr val="accent6"/>
                          </a:solidFill>
                          <a:effectLst/>
                          <a:latin typeface="+mn-lt"/>
                        </a:rPr>
                        <a:t>healthcare</a:t>
                      </a:r>
                      <a:r>
                        <a:rPr lang="en-GB" sz="1200" b="0" baseline="0" dirty="0" smtClean="0">
                          <a:solidFill>
                            <a:schemeClr val="accent6"/>
                          </a:solidFill>
                          <a:effectLst/>
                          <a:latin typeface="+mn-lt"/>
                        </a:rPr>
                        <a:t> </a:t>
                      </a:r>
                      <a:r>
                        <a:rPr lang="en-GB" sz="1200" b="0" dirty="0" smtClean="0">
                          <a:solidFill>
                            <a:schemeClr val="accent6"/>
                          </a:solidFill>
                          <a:effectLst/>
                          <a:latin typeface="+mn-lt"/>
                        </a:rPr>
                        <a:t>quality</a:t>
                      </a:r>
                      <a:r>
                        <a:rPr lang="en-GB" sz="1200" b="0" baseline="0" dirty="0" smtClean="0">
                          <a:solidFill>
                            <a:schemeClr val="accent6"/>
                          </a:solidFill>
                          <a:effectLst/>
                          <a:latin typeface="+mn-lt"/>
                        </a:rPr>
                        <a:t> </a:t>
                      </a:r>
                      <a:r>
                        <a:rPr lang="en-GB" sz="1200" b="0" dirty="0" smtClean="0">
                          <a:solidFill>
                            <a:schemeClr val="accent6"/>
                          </a:solidFill>
                          <a:effectLst/>
                          <a:latin typeface="+mn-lt"/>
                        </a:rPr>
                        <a:t>in </a:t>
                      </a:r>
                      <a:r>
                        <a:rPr lang="en-GB" sz="1200" b="0" dirty="0">
                          <a:solidFill>
                            <a:schemeClr val="accent6"/>
                          </a:solidFill>
                          <a:effectLst/>
                          <a:latin typeface="+mn-lt"/>
                        </a:rPr>
                        <a:t>England and Wales. HQIP holds the contract to manage and develop the NCA Programme, comprising more than 30 clinical audits that cover care provided to people with a wide range of medical, surgical and mental health conditions. The programme is funded by NHS England, the Welsh Government and, with some individual audits, also funded by the Health Department of the Scottish Government, DHSSPS Northern Ireland and the Channel Islands</a:t>
                      </a:r>
                      <a:r>
                        <a:rPr lang="en-GB" sz="1200" b="0" dirty="0" smtClean="0">
                          <a:solidFill>
                            <a:schemeClr val="accent6"/>
                          </a:solidFill>
                          <a:effectLst/>
                          <a:latin typeface="+mn-lt"/>
                        </a:rPr>
                        <a:t>.</a:t>
                      </a:r>
                    </a:p>
                    <a:p>
                      <a:pPr>
                        <a:spcAft>
                          <a:spcPts val="0"/>
                        </a:spcAft>
                      </a:pPr>
                      <a:endParaRPr lang="en-GB" sz="1300" dirty="0">
                        <a:solidFill>
                          <a:schemeClr val="accent6"/>
                        </a:solidFill>
                        <a:effectLst/>
                      </a:endParaRPr>
                    </a:p>
                  </a:txBody>
                  <a:tcPr marL="56732" marR="56732"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alpha val="0"/>
                      </a:schemeClr>
                    </a:solidFill>
                  </a:tcPr>
                </a:tc>
              </a:tr>
              <a:tr h="776015">
                <a:tc>
                  <a:txBody>
                    <a:bodyPr/>
                    <a:lstStyle/>
                    <a:p>
                      <a:pPr algn="ctr">
                        <a:spcAft>
                          <a:spcPts val="0"/>
                        </a:spcAft>
                      </a:pPr>
                      <a:endParaRPr lang="en-GB" sz="1300" dirty="0">
                        <a:solidFill>
                          <a:sysClr val="windowText" lastClr="000000"/>
                        </a:solidFill>
                        <a:effectLst/>
                      </a:endParaRPr>
                    </a:p>
                    <a:p>
                      <a:pPr algn="ctr">
                        <a:spcAft>
                          <a:spcPts val="0"/>
                        </a:spcAft>
                      </a:pPr>
                      <a:r>
                        <a:rPr lang="en-GB" sz="1300" dirty="0">
                          <a:solidFill>
                            <a:sysClr val="windowText" lastClr="000000"/>
                          </a:solidFill>
                          <a:effectLst/>
                        </a:rPr>
                        <a:t> </a:t>
                      </a:r>
                    </a:p>
                    <a:p>
                      <a:pPr>
                        <a:spcAft>
                          <a:spcPts val="0"/>
                        </a:spcAft>
                      </a:pPr>
                      <a:r>
                        <a:rPr lang="en-GB" sz="1300" dirty="0">
                          <a:solidFill>
                            <a:sysClr val="windowText" lastClr="000000"/>
                          </a:solidFill>
                          <a:effectLst/>
                        </a:rPr>
                        <a:t> </a:t>
                      </a:r>
                      <a:endParaRPr lang="en-GB" sz="1300" dirty="0">
                        <a:solidFill>
                          <a:sysClr val="windowText" lastClr="000000"/>
                        </a:solidFill>
                        <a:effectLst/>
                        <a:latin typeface="Arial"/>
                        <a:ea typeface="Times New Roman"/>
                        <a:cs typeface="Times New Roman"/>
                      </a:endParaRPr>
                    </a:p>
                  </a:txBody>
                  <a:tcPr marL="56732" marR="56732"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pPr>
                        <a:spcAft>
                          <a:spcPts val="0"/>
                        </a:spcAft>
                      </a:pPr>
                      <a:r>
                        <a:rPr lang="en-GB" sz="1200" b="1" dirty="0" smtClean="0">
                          <a:solidFill>
                            <a:schemeClr val="accent6"/>
                          </a:solidFill>
                          <a:effectLst/>
                        </a:rPr>
                        <a:t>NHS Digital </a:t>
                      </a:r>
                      <a:r>
                        <a:rPr lang="en-GB" sz="1200" b="0" dirty="0" smtClean="0">
                          <a:solidFill>
                            <a:schemeClr val="accent6"/>
                          </a:solidFill>
                          <a:effectLst/>
                        </a:rPr>
                        <a:t>is</a:t>
                      </a:r>
                      <a:r>
                        <a:rPr lang="en-GB" sz="1200" b="0" baseline="0" dirty="0" smtClean="0">
                          <a:solidFill>
                            <a:schemeClr val="accent6"/>
                          </a:solidFill>
                          <a:effectLst/>
                        </a:rPr>
                        <a:t> the new name for the Health and Social Care Information Centre. </a:t>
                      </a:r>
                      <a:r>
                        <a:rPr lang="en-GB" sz="1200" b="0" dirty="0" smtClean="0">
                          <a:solidFill>
                            <a:schemeClr val="accent6"/>
                          </a:solidFill>
                          <a:effectLst/>
                        </a:rPr>
                        <a:t>NHS Digital managed </a:t>
                      </a:r>
                      <a:r>
                        <a:rPr lang="en-GB" sz="1200" b="0" dirty="0">
                          <a:solidFill>
                            <a:schemeClr val="accent6"/>
                          </a:solidFill>
                          <a:effectLst/>
                        </a:rPr>
                        <a:t>the publication of the </a:t>
                      </a:r>
                      <a:r>
                        <a:rPr lang="en-GB" sz="1200" b="0" dirty="0" smtClean="0">
                          <a:solidFill>
                            <a:schemeClr val="accent6"/>
                          </a:solidFill>
                          <a:effectLst/>
                        </a:rPr>
                        <a:t>2003 -2014 National Diabetes Transition Audit Report and also manage the adult National Diabetes </a:t>
                      </a:r>
                      <a:r>
                        <a:rPr lang="en-GB" sz="1200" b="0" baseline="0" dirty="0" smtClean="0">
                          <a:solidFill>
                            <a:schemeClr val="accent6"/>
                          </a:solidFill>
                          <a:effectLst/>
                        </a:rPr>
                        <a:t>Audit. </a:t>
                      </a:r>
                      <a:endParaRPr lang="en-GB" sz="1200" b="0" dirty="0">
                        <a:solidFill>
                          <a:schemeClr val="accent6"/>
                        </a:solidFill>
                        <a:effectLst/>
                      </a:endParaRPr>
                    </a:p>
                  </a:txBody>
                  <a:tcPr marL="56732" marR="56732" marT="0" marB="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alpha val="0"/>
                      </a:schemeClr>
                    </a:solidFill>
                  </a:tcPr>
                </a:tc>
              </a:tr>
              <a:tr h="698012">
                <a:tc>
                  <a:txBody>
                    <a:bodyPr/>
                    <a:lstStyle/>
                    <a:p>
                      <a:pPr algn="ctr">
                        <a:spcAft>
                          <a:spcPts val="0"/>
                        </a:spcAft>
                      </a:pPr>
                      <a:endParaRPr lang="en-GB" sz="1300" dirty="0">
                        <a:solidFill>
                          <a:sysClr val="windowText" lastClr="000000"/>
                        </a:solidFill>
                        <a:effectLst/>
                      </a:endParaRPr>
                    </a:p>
                    <a:p>
                      <a:pPr>
                        <a:spcAft>
                          <a:spcPts val="0"/>
                        </a:spcAft>
                      </a:pPr>
                      <a:r>
                        <a:rPr lang="en-GB" sz="1300" dirty="0">
                          <a:solidFill>
                            <a:sysClr val="windowText" lastClr="000000"/>
                          </a:solidFill>
                          <a:effectLst/>
                        </a:rPr>
                        <a:t> </a:t>
                      </a:r>
                    </a:p>
                    <a:p>
                      <a:pPr>
                        <a:spcAft>
                          <a:spcPts val="0"/>
                        </a:spcAft>
                      </a:pPr>
                      <a:r>
                        <a:rPr lang="en-GB" sz="1300" dirty="0">
                          <a:solidFill>
                            <a:sysClr val="windowText" lastClr="000000"/>
                          </a:solidFill>
                          <a:effectLst/>
                        </a:rPr>
                        <a:t> </a:t>
                      </a:r>
                      <a:endParaRPr lang="en-GB" sz="1300" dirty="0" smtClean="0">
                        <a:solidFill>
                          <a:sysClr val="windowText" lastClr="000000"/>
                        </a:solidFill>
                        <a:effectLst/>
                      </a:endParaRPr>
                    </a:p>
                    <a:p>
                      <a:pPr>
                        <a:spcAft>
                          <a:spcPts val="0"/>
                        </a:spcAft>
                      </a:pPr>
                      <a:endParaRPr lang="en-GB" sz="1300" dirty="0" smtClean="0">
                        <a:solidFill>
                          <a:sysClr val="windowText" lastClr="000000"/>
                        </a:solidFill>
                        <a:effectLst/>
                        <a:latin typeface="Arial"/>
                        <a:ea typeface="Times New Roman"/>
                        <a:cs typeface="Times New Roman"/>
                      </a:endParaRPr>
                    </a:p>
                    <a:p>
                      <a:pPr>
                        <a:spcAft>
                          <a:spcPts val="0"/>
                        </a:spcAft>
                      </a:pPr>
                      <a:endParaRPr lang="en-GB" sz="1300" dirty="0">
                        <a:solidFill>
                          <a:sysClr val="windowText" lastClr="000000"/>
                        </a:solidFill>
                        <a:effectLst/>
                        <a:latin typeface="Arial"/>
                        <a:ea typeface="Times New Roman"/>
                        <a:cs typeface="Times New Roman"/>
                      </a:endParaRPr>
                    </a:p>
                  </a:txBody>
                  <a:tcPr marL="56732" marR="56732"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pPr>
                        <a:spcAft>
                          <a:spcPts val="0"/>
                        </a:spcAft>
                      </a:pPr>
                      <a:r>
                        <a:rPr lang="en-GB" sz="1200" b="1" dirty="0">
                          <a:solidFill>
                            <a:schemeClr val="accent6"/>
                          </a:solidFill>
                          <a:effectLst/>
                        </a:rPr>
                        <a:t>Diabetes UK </a:t>
                      </a:r>
                      <a:r>
                        <a:rPr lang="en-GB" sz="1200" b="0" dirty="0">
                          <a:solidFill>
                            <a:schemeClr val="accent6"/>
                          </a:solidFill>
                          <a:effectLst/>
                        </a:rPr>
                        <a:t>is the largest organisation in the UK working for people with diabetes, funding research, campaigning and helping people live with the condition</a:t>
                      </a:r>
                      <a:r>
                        <a:rPr lang="en-GB" sz="1200" b="0" dirty="0" smtClean="0">
                          <a:solidFill>
                            <a:schemeClr val="accent6"/>
                          </a:solidFill>
                          <a:effectLst/>
                        </a:rPr>
                        <a:t>.</a:t>
                      </a: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r>
                        <a:rPr lang="en-GB" sz="1200" b="1" dirty="0" smtClean="0">
                          <a:solidFill>
                            <a:schemeClr val="accent6"/>
                          </a:solidFill>
                          <a:effectLst/>
                          <a:latin typeface="Arial"/>
                          <a:ea typeface="Times New Roman"/>
                          <a:cs typeface="Times New Roman"/>
                        </a:rPr>
                        <a:t>Royal College of Paediatrics and Child Health </a:t>
                      </a:r>
                      <a:r>
                        <a:rPr lang="en-GB" sz="1200" b="0" dirty="0" smtClean="0">
                          <a:solidFill>
                            <a:schemeClr val="accent6"/>
                          </a:solidFill>
                          <a:effectLst/>
                          <a:latin typeface="Arial"/>
                          <a:ea typeface="Times New Roman"/>
                          <a:cs typeface="Times New Roman"/>
                        </a:rPr>
                        <a:t>manage the National</a:t>
                      </a:r>
                      <a:r>
                        <a:rPr lang="en-GB" sz="1200" b="0" baseline="0" dirty="0" smtClean="0">
                          <a:solidFill>
                            <a:schemeClr val="accent6"/>
                          </a:solidFill>
                          <a:effectLst/>
                          <a:latin typeface="Arial"/>
                          <a:ea typeface="Times New Roman"/>
                          <a:cs typeface="Times New Roman"/>
                        </a:rPr>
                        <a:t> Paediatric Diabetes Audit and support the development and production of the  National Diabetes Transition Audit (NDTA) report. </a:t>
                      </a:r>
                      <a:endParaRPr lang="en-GB" sz="1200" b="0" dirty="0" smtClean="0">
                        <a:solidFill>
                          <a:schemeClr val="accent6"/>
                        </a:solidFill>
                        <a:effectLst/>
                        <a:latin typeface="Arial"/>
                        <a:ea typeface="Times New Roman"/>
                        <a:cs typeface="Times New Roman"/>
                      </a:endParaRP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endParaRPr lang="en-GB" sz="1200" b="0" dirty="0" smtClean="0">
                        <a:solidFill>
                          <a:schemeClr val="accent6"/>
                        </a:solidFill>
                        <a:effectLst/>
                        <a:latin typeface="Arial"/>
                        <a:ea typeface="Times New Roman"/>
                        <a:cs typeface="Times New Roman"/>
                      </a:endParaRPr>
                    </a:p>
                    <a:p>
                      <a:pPr>
                        <a:spcAft>
                          <a:spcPts val="0"/>
                        </a:spcAft>
                      </a:pPr>
                      <a:endParaRPr lang="en-GB" sz="1200" b="0" dirty="0">
                        <a:solidFill>
                          <a:schemeClr val="accent6"/>
                        </a:solidFill>
                        <a:effectLst/>
                        <a:latin typeface="Arial"/>
                        <a:ea typeface="Times New Roman"/>
                        <a:cs typeface="Times New Roman"/>
                      </a:endParaRPr>
                    </a:p>
                  </a:txBody>
                  <a:tcPr marL="56732" marR="56732"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alpha val="0"/>
                      </a:schemeClr>
                    </a:solidFill>
                  </a:tcPr>
                </a:tc>
              </a:tr>
            </a:tbl>
          </a:graphicData>
        </a:graphic>
      </p:graphicFrame>
      <p:pic>
        <p:nvPicPr>
          <p:cNvPr id="6" name="Picture 2" descr="HQIP_Logo"/>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bwMode="auto">
          <a:xfrm>
            <a:off x="68828" y="1238451"/>
            <a:ext cx="1965960" cy="103493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a:xfrm>
            <a:off x="7884368" y="6309320"/>
            <a:ext cx="549424" cy="365125"/>
          </a:xfrm>
        </p:spPr>
        <p:txBody>
          <a:bodyPr/>
          <a:lstStyle/>
          <a:p>
            <a:fld id="{280AA684-6FB9-400F-B313-F111F0F48737}" type="slidenum">
              <a:rPr lang="en-GB" smtClean="0">
                <a:solidFill>
                  <a:srgbClr val="424D58"/>
                </a:solidFill>
              </a:rPr>
              <a:pPr/>
              <a:t>2</a:t>
            </a:fld>
            <a:endParaRPr lang="en-GB" dirty="0">
              <a:solidFill>
                <a:srgbClr val="424D58"/>
              </a:solidFill>
            </a:endParaRPr>
          </a:p>
        </p:txBody>
      </p:sp>
      <p:sp>
        <p:nvSpPr>
          <p:cNvPr id="7" name="Rectangle 6"/>
          <p:cNvSpPr>
            <a:spLocks noChangeArrowheads="1"/>
          </p:cNvSpPr>
          <p:nvPr/>
        </p:nvSpPr>
        <p:spPr bwMode="auto">
          <a:xfrm>
            <a:off x="179512" y="886840"/>
            <a:ext cx="28083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altLang="en-US" sz="1200" dirty="0" smtClean="0">
                <a:solidFill>
                  <a:schemeClr val="accent6"/>
                </a:solidFill>
                <a:ea typeface="Times New Roman" pitchFamily="18" charset="0"/>
                <a:cs typeface="Times New Roman" pitchFamily="18" charset="0"/>
              </a:rPr>
              <a:t>Prepared in collaboration with:</a:t>
            </a:r>
            <a:endParaRPr lang="en-GB" altLang="en-US" dirty="0" smtClean="0">
              <a:solidFill>
                <a:schemeClr val="accent6"/>
              </a:solidFill>
              <a:cs typeface="Arial" pitchFamily="34"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3501008"/>
            <a:ext cx="1255222" cy="947651"/>
          </a:xfrm>
          <a:prstGeom prst="rect">
            <a:avLst/>
          </a:prstGeom>
        </p:spPr>
      </p:pic>
      <p:pic>
        <p:nvPicPr>
          <p:cNvPr id="1027" name="Picture 3" descr="\\ic.green.net\ic_data_dfs\CA\NCASP\NCASP\52334 NCASP Diabetes\2013-2014 new folder structure\Diabetes UK\DUK new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4557879"/>
            <a:ext cx="1935480" cy="6278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520" y="5373216"/>
            <a:ext cx="2034788" cy="550041"/>
          </a:xfrm>
          <a:prstGeom prst="rect">
            <a:avLst/>
          </a:prstGeom>
        </p:spPr>
      </p:pic>
    </p:spTree>
    <p:extLst>
      <p:ext uri="{BB962C8B-B14F-4D97-AF65-F5344CB8AC3E}">
        <p14:creationId xmlns:p14="http://schemas.microsoft.com/office/powerpoint/2010/main" val="2005240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Care Processes – Comment</a:t>
            </a:r>
            <a:endParaRPr lang="en-GB" sz="2200" dirty="0">
              <a:solidFill>
                <a:srgbClr val="FF0000"/>
              </a:solidFill>
            </a:endParaRPr>
          </a:p>
        </p:txBody>
      </p:sp>
      <p:sp>
        <p:nvSpPr>
          <p:cNvPr id="5" name="Text Placeholder 4"/>
          <p:cNvSpPr>
            <a:spLocks noGrp="1"/>
          </p:cNvSpPr>
          <p:nvPr>
            <p:ph idx="1"/>
          </p:nvPr>
        </p:nvSpPr>
        <p:spPr>
          <a:xfrm>
            <a:off x="179512" y="1210870"/>
            <a:ext cx="8784976" cy="4954434"/>
          </a:xfrm>
        </p:spPr>
        <p:txBody>
          <a:bodyPr>
            <a:normAutofit/>
          </a:bodyPr>
          <a:lstStyle/>
          <a:p>
            <a:pPr marL="0" indent="0">
              <a:buNone/>
            </a:pPr>
            <a:endParaRPr lang="en-GB" sz="1600" dirty="0" smtClean="0"/>
          </a:p>
          <a:p>
            <a:pPr>
              <a:buFont typeface="Wingdings" charset="2"/>
              <a:buChar char="§"/>
            </a:pPr>
            <a:r>
              <a:rPr lang="en-GB" sz="1800" dirty="0"/>
              <a:t>This audit does not have data about planned transition because it is not routinely recorded. Therefore it deduces the year of transition from the proxy measure of the last year that a patient appeared in the NPDA. This does not allow distinction between planned and unplanned transition but it does identify the point of moving from paediatric to adult based diabetes services.</a:t>
            </a:r>
          </a:p>
          <a:p>
            <a:pPr>
              <a:buFont typeface="Wingdings" charset="2"/>
              <a:buChar char="§"/>
            </a:pPr>
            <a:r>
              <a:rPr lang="en-GB" sz="1800" dirty="0"/>
              <a:t>The least variation in care process completion was seen when transition </a:t>
            </a:r>
            <a:r>
              <a:rPr lang="en-GB" sz="1800" dirty="0" smtClean="0"/>
              <a:t>occurred </a:t>
            </a:r>
            <a:r>
              <a:rPr lang="en-GB" sz="1800" dirty="0"/>
              <a:t>between the ages of 16 and 19 years. This may reflect the probability that planned transition is most likely in this age </a:t>
            </a:r>
            <a:r>
              <a:rPr lang="en-GB" sz="1800" dirty="0" smtClean="0"/>
              <a:t>group </a:t>
            </a:r>
            <a:r>
              <a:rPr lang="en-GB" sz="1800" dirty="0"/>
              <a:t>and therefore the impact on care process completion </a:t>
            </a:r>
            <a:r>
              <a:rPr lang="en-GB" sz="1800" dirty="0" smtClean="0"/>
              <a:t>is more </a:t>
            </a:r>
            <a:r>
              <a:rPr lang="en-GB" sz="1800" dirty="0"/>
              <a:t>successfully managed. </a:t>
            </a:r>
          </a:p>
          <a:p>
            <a:pPr>
              <a:buFont typeface="Wingdings" charset="2"/>
              <a:buChar char="§"/>
            </a:pPr>
            <a:r>
              <a:rPr lang="en-GB" sz="1800" dirty="0"/>
              <a:t>For young people moving to adult services before 16 years of age there is a decrease in care process completion post-transition. This may reflect the fact that it is unlikely to have been a planned transition. A similar deduction might apply to those moving after the age of 19 years.</a:t>
            </a:r>
          </a:p>
          <a:p>
            <a:pPr>
              <a:buFont typeface="Wingdings" charset="2"/>
              <a:buChar char="§"/>
            </a:pPr>
            <a:r>
              <a:rPr lang="en-GB" sz="1800" dirty="0"/>
              <a:t>This audit does not report on children with Type 1 diabetes who have never attended specialist care though these are thought to be small in number.</a:t>
            </a:r>
          </a:p>
        </p:txBody>
      </p:sp>
      <p:sp>
        <p:nvSpPr>
          <p:cNvPr id="2" name="Slide Number Placeholder 1"/>
          <p:cNvSpPr>
            <a:spLocks noGrp="1"/>
          </p:cNvSpPr>
          <p:nvPr>
            <p:ph type="sldNum" sz="quarter" idx="12"/>
          </p:nvPr>
        </p:nvSpPr>
        <p:spPr/>
        <p:txBody>
          <a:bodyPr/>
          <a:lstStyle/>
          <a:p>
            <a:fld id="{4F2E129E-16B7-480B-972E-C025DBFD1D53}" type="slidenum">
              <a:rPr lang="en-GB" smtClean="0"/>
              <a:pPr/>
              <a:t>20</a:t>
            </a:fld>
            <a:endParaRPr lang="en-GB" dirty="0"/>
          </a:p>
        </p:txBody>
      </p:sp>
    </p:spTree>
    <p:extLst>
      <p:ext uri="{BB962C8B-B14F-4D97-AF65-F5344CB8AC3E}">
        <p14:creationId xmlns:p14="http://schemas.microsoft.com/office/powerpoint/2010/main" val="13433693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2003-2014</a:t>
            </a:r>
          </a:p>
        </p:txBody>
      </p:sp>
      <p:sp>
        <p:nvSpPr>
          <p:cNvPr id="4" name="Slide Number Placeholder 3"/>
          <p:cNvSpPr>
            <a:spLocks noGrp="1"/>
          </p:cNvSpPr>
          <p:nvPr>
            <p:ph type="sldNum" sz="quarter" idx="12"/>
          </p:nvPr>
        </p:nvSpPr>
        <p:spPr/>
        <p:txBody>
          <a:bodyPr/>
          <a:lstStyle/>
          <a:p>
            <a:fld id="{280AA684-6FB9-400F-B313-F111F0F48737}" type="slidenum">
              <a:rPr lang="en-GB" smtClean="0"/>
              <a:t>21</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2938008"/>
            <a:ext cx="6246440" cy="2554545"/>
          </a:xfrm>
          <a:prstGeom prst="rect">
            <a:avLst/>
          </a:prstGeom>
        </p:spPr>
        <p:txBody>
          <a:bodyPr wrap="square">
            <a:spAutoFit/>
          </a:bodyPr>
          <a:lstStyle/>
          <a:p>
            <a:r>
              <a:rPr lang="en-GB" sz="3200" b="1" dirty="0" smtClean="0">
                <a:solidFill>
                  <a:schemeClr val="accent1"/>
                </a:solidFill>
                <a:latin typeface="+mj-lt"/>
              </a:rPr>
              <a:t>What percentage of young people registered with Type 1 diabetes met the NICE treatment targets for diabetes care?</a:t>
            </a:r>
            <a:endParaRPr lang="en-GB" sz="3200" b="1" dirty="0">
              <a:solidFill>
                <a:schemeClr val="accent1"/>
              </a:solidFill>
              <a:latin typeface="+mj-lt"/>
            </a:endParaRPr>
          </a:p>
        </p:txBody>
      </p:sp>
    </p:spTree>
    <p:extLst>
      <p:ext uri="{BB962C8B-B14F-4D97-AF65-F5344CB8AC3E}">
        <p14:creationId xmlns:p14="http://schemas.microsoft.com/office/powerpoint/2010/main" val="6903930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260648"/>
            <a:ext cx="8445624" cy="576064"/>
          </a:xfrm>
        </p:spPr>
        <p:txBody>
          <a:bodyPr>
            <a:noAutofit/>
          </a:bodyPr>
          <a:lstStyle/>
          <a:p>
            <a:r>
              <a:rPr lang="en-GB" sz="3300" dirty="0" smtClean="0"/>
              <a:t>Treatment Target</a:t>
            </a:r>
            <a:endParaRPr lang="en-GB" sz="3300" dirty="0"/>
          </a:p>
        </p:txBody>
      </p:sp>
      <p:sp>
        <p:nvSpPr>
          <p:cNvPr id="4" name="Rectangle 3"/>
          <p:cNvSpPr/>
          <p:nvPr/>
        </p:nvSpPr>
        <p:spPr>
          <a:xfrm>
            <a:off x="539552" y="2636912"/>
            <a:ext cx="8352928" cy="266429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 Placeholder 4"/>
          <p:cNvSpPr>
            <a:spLocks noGrp="1"/>
          </p:cNvSpPr>
          <p:nvPr>
            <p:ph idx="1"/>
          </p:nvPr>
        </p:nvSpPr>
        <p:spPr>
          <a:xfrm>
            <a:off x="251520" y="1268760"/>
            <a:ext cx="8640960" cy="5040560"/>
          </a:xfrm>
        </p:spPr>
        <p:txBody>
          <a:bodyPr>
            <a:normAutofit/>
          </a:bodyPr>
          <a:lstStyle/>
          <a:p>
            <a:pPr marL="114300" indent="0">
              <a:buNone/>
            </a:pPr>
            <a:r>
              <a:rPr lang="en-GB" sz="2800" b="1" dirty="0"/>
              <a:t>NICE recommends </a:t>
            </a:r>
            <a:r>
              <a:rPr lang="en-GB" sz="2800" b="1" dirty="0" smtClean="0"/>
              <a:t>a treatment target </a:t>
            </a:r>
            <a:r>
              <a:rPr lang="en-GB" sz="2800" b="1" dirty="0"/>
              <a:t>for HbA1c (glucose control</a:t>
            </a:r>
            <a:r>
              <a:rPr lang="en-GB" sz="2800" b="1" dirty="0" smtClean="0"/>
              <a:t>):</a:t>
            </a:r>
          </a:p>
          <a:p>
            <a:pPr marL="114300" indent="0">
              <a:buNone/>
            </a:pPr>
            <a:endParaRPr lang="en-GB" sz="2800" b="1" dirty="0"/>
          </a:p>
          <a:p>
            <a:pPr marL="114300" indent="0">
              <a:buNone/>
            </a:pPr>
            <a:endParaRPr lang="en-GB" sz="1600" dirty="0"/>
          </a:p>
          <a:p>
            <a:pPr marL="114300" indent="0">
              <a:buNone/>
            </a:pPr>
            <a:r>
              <a:rPr lang="en-GB" dirty="0" smtClean="0"/>
              <a:t>	Having a </a:t>
            </a:r>
            <a:r>
              <a:rPr lang="en-GB" dirty="0"/>
              <a:t>t</a:t>
            </a:r>
            <a:r>
              <a:rPr lang="en-GB" dirty="0" smtClean="0"/>
              <a:t>arget </a:t>
            </a:r>
            <a:r>
              <a:rPr lang="en-GB" dirty="0"/>
              <a:t>HbA1c reduces the risk of all diabetic </a:t>
            </a:r>
            <a:r>
              <a:rPr lang="en-GB" dirty="0" smtClean="0"/>
              <a:t>	complications</a:t>
            </a:r>
          </a:p>
          <a:p>
            <a:pPr marL="114300" indent="0">
              <a:buNone/>
            </a:pPr>
            <a:r>
              <a:rPr lang="en-GB" sz="2400" dirty="0" smtClean="0"/>
              <a:t>	The </a:t>
            </a:r>
            <a:r>
              <a:rPr lang="en-GB" sz="2400" dirty="0"/>
              <a:t>target for HbA1c for adults and paediatrics is set as </a:t>
            </a:r>
            <a:r>
              <a:rPr lang="en-GB" sz="2400" dirty="0" smtClean="0"/>
              <a:t>	&lt;=</a:t>
            </a:r>
            <a:r>
              <a:rPr lang="en-GB" sz="2400" dirty="0"/>
              <a:t>58 mmol/mol </a:t>
            </a:r>
          </a:p>
          <a:p>
            <a:pPr marL="1028700" lvl="2" indent="0">
              <a:buNone/>
            </a:pPr>
            <a:endParaRPr lang="en-GB" dirty="0" smtClean="0"/>
          </a:p>
        </p:txBody>
      </p:sp>
      <p:sp>
        <p:nvSpPr>
          <p:cNvPr id="2" name="Slide Number Placeholder 1"/>
          <p:cNvSpPr>
            <a:spLocks noGrp="1"/>
          </p:cNvSpPr>
          <p:nvPr>
            <p:ph type="sldNum" sz="quarter" idx="12"/>
          </p:nvPr>
        </p:nvSpPr>
        <p:spPr/>
        <p:txBody>
          <a:bodyPr/>
          <a:lstStyle/>
          <a:p>
            <a:fld id="{4F2E129E-16B7-480B-972E-C025DBFD1D53}" type="slidenum">
              <a:rPr lang="en-GB" smtClean="0"/>
              <a:pPr/>
              <a:t>22</a:t>
            </a:fld>
            <a:endParaRPr lang="en-GB" dirty="0"/>
          </a:p>
        </p:txBody>
      </p:sp>
    </p:spTree>
    <p:extLst>
      <p:ext uri="{BB962C8B-B14F-4D97-AF65-F5344CB8AC3E}">
        <p14:creationId xmlns:p14="http://schemas.microsoft.com/office/powerpoint/2010/main" val="1501846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T</a:t>
            </a:r>
            <a:r>
              <a:rPr lang="en-GB" sz="3300" dirty="0" smtClean="0"/>
              <a:t>reatment Target – England &amp; Wales</a:t>
            </a:r>
            <a:endParaRPr lang="en-GB" sz="2200" dirty="0"/>
          </a:p>
        </p:txBody>
      </p:sp>
      <p:sp>
        <p:nvSpPr>
          <p:cNvPr id="5" name="Text Placeholder 4"/>
          <p:cNvSpPr>
            <a:spLocks noGrp="1"/>
          </p:cNvSpPr>
          <p:nvPr>
            <p:ph idx="1"/>
          </p:nvPr>
        </p:nvSpPr>
        <p:spPr>
          <a:xfrm>
            <a:off x="179512" y="1268760"/>
            <a:ext cx="8784976" cy="1080120"/>
          </a:xfrm>
        </p:spPr>
        <p:txBody>
          <a:bodyPr>
            <a:normAutofit/>
          </a:bodyPr>
          <a:lstStyle/>
          <a:p>
            <a:pPr marL="0" indent="0">
              <a:buNone/>
            </a:pPr>
            <a:r>
              <a:rPr lang="en-GB" sz="1800" b="1" dirty="0" smtClean="0"/>
              <a:t>Key Finding</a:t>
            </a:r>
          </a:p>
          <a:p>
            <a:pPr marL="0" indent="0">
              <a:buNone/>
            </a:pPr>
            <a:r>
              <a:rPr lang="en-GB" sz="1600" dirty="0" smtClean="0"/>
              <a:t>Children are more likely to reach the treatment target for HbA1c before transition compared to after transition. </a:t>
            </a:r>
            <a:endParaRPr lang="en-GB" sz="1600" dirty="0"/>
          </a:p>
          <a:p>
            <a:pPr marL="0" indent="0">
              <a:buNone/>
            </a:pPr>
            <a:endParaRPr lang="en-GB" sz="1600" dirty="0" smtClean="0"/>
          </a:p>
        </p:txBody>
      </p:sp>
      <p:sp>
        <p:nvSpPr>
          <p:cNvPr id="2" name="Slide Number Placeholder 1"/>
          <p:cNvSpPr>
            <a:spLocks noGrp="1"/>
          </p:cNvSpPr>
          <p:nvPr>
            <p:ph type="sldNum" sz="quarter" idx="12"/>
          </p:nvPr>
        </p:nvSpPr>
        <p:spPr/>
        <p:txBody>
          <a:bodyPr/>
          <a:lstStyle/>
          <a:p>
            <a:fld id="{4F2E129E-16B7-480B-972E-C025DBFD1D53}" type="slidenum">
              <a:rPr lang="en-GB" smtClean="0"/>
              <a:pPr/>
              <a:t>23</a:t>
            </a:fld>
            <a:endParaRPr lang="en-GB" dirty="0"/>
          </a:p>
        </p:txBody>
      </p:sp>
      <p:sp>
        <p:nvSpPr>
          <p:cNvPr id="6" name="Rectangle 5"/>
          <p:cNvSpPr/>
          <p:nvPr/>
        </p:nvSpPr>
        <p:spPr>
          <a:xfrm>
            <a:off x="251520" y="2639970"/>
            <a:ext cx="8496944" cy="307777"/>
          </a:xfrm>
          <a:prstGeom prst="rect">
            <a:avLst/>
          </a:prstGeom>
        </p:spPr>
        <p:txBody>
          <a:bodyPr wrap="square">
            <a:spAutoFit/>
          </a:bodyPr>
          <a:lstStyle/>
          <a:p>
            <a:r>
              <a:rPr lang="en-GB" sz="1400" b="1" dirty="0" smtClean="0">
                <a:solidFill>
                  <a:schemeClr val="accent1"/>
                </a:solidFill>
              </a:rPr>
              <a:t>Figure 9: Ratios of HbA1c target met pre- and post-transition</a:t>
            </a:r>
            <a:r>
              <a:rPr lang="en-GB" sz="1400" b="1" baseline="30000" dirty="0" smtClean="0">
                <a:solidFill>
                  <a:schemeClr val="accent1"/>
                </a:solidFill>
              </a:rPr>
              <a:t>1</a:t>
            </a:r>
            <a:r>
              <a:rPr lang="en-GB" sz="1400" b="1" dirty="0" smtClean="0">
                <a:solidFill>
                  <a:schemeClr val="accent1"/>
                </a:solidFill>
              </a:rPr>
              <a:t>, England and Wales</a:t>
            </a:r>
            <a:endParaRPr lang="en-GB" sz="1400" b="1" dirty="0">
              <a:solidFill>
                <a:schemeClr val="accent1"/>
              </a:solidFill>
            </a:endParaRPr>
          </a:p>
        </p:txBody>
      </p:sp>
      <p:sp>
        <p:nvSpPr>
          <p:cNvPr id="12" name="TextBox 11"/>
          <p:cNvSpPr txBox="1"/>
          <p:nvPr/>
        </p:nvSpPr>
        <p:spPr>
          <a:xfrm>
            <a:off x="5682534" y="3493553"/>
            <a:ext cx="1913801" cy="923330"/>
          </a:xfrm>
          <a:prstGeom prst="rect">
            <a:avLst/>
          </a:prstGeom>
          <a:noFill/>
        </p:spPr>
        <p:txBody>
          <a:bodyPr wrap="square" rtlCol="0">
            <a:spAutoFit/>
          </a:bodyPr>
          <a:lstStyle/>
          <a:p>
            <a:r>
              <a:rPr lang="en-GB" dirty="0">
                <a:solidFill>
                  <a:schemeClr val="accent1"/>
                </a:solidFill>
              </a:rPr>
              <a:t>Greater prevalence in paediatric care</a:t>
            </a:r>
          </a:p>
        </p:txBody>
      </p:sp>
      <p:sp>
        <p:nvSpPr>
          <p:cNvPr id="13" name="TextBox 12"/>
          <p:cNvSpPr txBox="1"/>
          <p:nvPr/>
        </p:nvSpPr>
        <p:spPr>
          <a:xfrm>
            <a:off x="5682535" y="4481765"/>
            <a:ext cx="1656184" cy="923330"/>
          </a:xfrm>
          <a:prstGeom prst="rect">
            <a:avLst/>
          </a:prstGeom>
          <a:noFill/>
        </p:spPr>
        <p:txBody>
          <a:bodyPr wrap="square" rtlCol="0">
            <a:spAutoFit/>
          </a:bodyPr>
          <a:lstStyle/>
          <a:p>
            <a:r>
              <a:rPr lang="en-GB" dirty="0">
                <a:solidFill>
                  <a:schemeClr val="accent2"/>
                </a:solidFill>
              </a:rPr>
              <a:t>Greater prevalence in adult care</a:t>
            </a:r>
          </a:p>
        </p:txBody>
      </p:sp>
      <p:sp>
        <p:nvSpPr>
          <p:cNvPr id="14" name="Up Arrow 13"/>
          <p:cNvSpPr/>
          <p:nvPr/>
        </p:nvSpPr>
        <p:spPr>
          <a:xfrm>
            <a:off x="5448022" y="3465171"/>
            <a:ext cx="196600" cy="980095"/>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Down Arrow 14"/>
          <p:cNvSpPr/>
          <p:nvPr/>
        </p:nvSpPr>
        <p:spPr>
          <a:xfrm>
            <a:off x="5448022" y="4473283"/>
            <a:ext cx="196600" cy="914400"/>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flipV="1">
            <a:off x="2447751" y="3293765"/>
            <a:ext cx="45719" cy="2376000"/>
          </a:xfrm>
          <a:prstGeom prst="rect">
            <a:avLst/>
          </a:prstGeom>
          <a:solidFill>
            <a:schemeClr val="bg1"/>
          </a:solidFill>
        </p:spPr>
        <p:txBody>
          <a:bodyPr wrap="square" rtlCol="0">
            <a:spAutoFit/>
          </a:bodyPr>
          <a:lstStyle/>
          <a:p>
            <a:endParaRPr lang="en-GB" dirty="0"/>
          </a:p>
        </p:txBody>
      </p:sp>
      <p:cxnSp>
        <p:nvCxnSpPr>
          <p:cNvPr id="11" name="Straight Connector 10"/>
          <p:cNvCxnSpPr/>
          <p:nvPr/>
        </p:nvCxnSpPr>
        <p:spPr>
          <a:xfrm>
            <a:off x="774065" y="4473283"/>
            <a:ext cx="6552728" cy="0"/>
          </a:xfrm>
          <a:prstGeom prst="line">
            <a:avLst/>
          </a:prstGeom>
          <a:ln w="25400">
            <a:solidFill>
              <a:srgbClr val="00A05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7" name="Chart 16"/>
          <p:cNvGraphicFramePr>
            <a:graphicFrameLocks/>
          </p:cNvGraphicFramePr>
          <p:nvPr>
            <p:extLst>
              <p:ext uri="{D42A27DB-BD31-4B8C-83A1-F6EECF244321}">
                <p14:modId xmlns:p14="http://schemas.microsoft.com/office/powerpoint/2010/main" val="2042349963"/>
              </p:ext>
            </p:extLst>
          </p:nvPr>
        </p:nvGraphicFramePr>
        <p:xfrm>
          <a:off x="323528" y="3178579"/>
          <a:ext cx="4572000" cy="2770700"/>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30146720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by country</a:t>
            </a:r>
            <a:endParaRPr lang="en-GB" sz="2200" dirty="0"/>
          </a:p>
        </p:txBody>
      </p:sp>
      <p:sp>
        <p:nvSpPr>
          <p:cNvPr id="5" name="Text Placeholder 4"/>
          <p:cNvSpPr>
            <a:spLocks noGrp="1"/>
          </p:cNvSpPr>
          <p:nvPr>
            <p:ph idx="1"/>
          </p:nvPr>
        </p:nvSpPr>
        <p:spPr>
          <a:xfrm>
            <a:off x="251520" y="1268760"/>
            <a:ext cx="8784976" cy="936104"/>
          </a:xfrm>
        </p:spPr>
        <p:txBody>
          <a:bodyPr>
            <a:normAutofit/>
          </a:bodyPr>
          <a:lstStyle/>
          <a:p>
            <a:pPr marL="0" indent="0">
              <a:buNone/>
            </a:pPr>
            <a:r>
              <a:rPr lang="en-GB" sz="1800" b="1" dirty="0" smtClean="0"/>
              <a:t>Key Findings</a:t>
            </a:r>
            <a:endParaRPr lang="en-GB" sz="1800" b="1" dirty="0"/>
          </a:p>
          <a:p>
            <a:pPr marL="0" indent="0">
              <a:buNone/>
            </a:pPr>
            <a:r>
              <a:rPr lang="en-GB" sz="1600" dirty="0" smtClean="0"/>
              <a:t>The proportion of children who meet the HbA1c target decreases after transition for both England and Wales. </a:t>
            </a: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24</a:t>
            </a:fld>
            <a:endParaRPr lang="en-GB" dirty="0"/>
          </a:p>
        </p:txBody>
      </p:sp>
      <p:sp>
        <p:nvSpPr>
          <p:cNvPr id="6" name="Rectangle 5"/>
          <p:cNvSpPr/>
          <p:nvPr/>
        </p:nvSpPr>
        <p:spPr>
          <a:xfrm>
            <a:off x="179512" y="2401143"/>
            <a:ext cx="8784976" cy="307777"/>
          </a:xfrm>
          <a:prstGeom prst="rect">
            <a:avLst/>
          </a:prstGeom>
        </p:spPr>
        <p:txBody>
          <a:bodyPr wrap="square">
            <a:spAutoFit/>
          </a:bodyPr>
          <a:lstStyle/>
          <a:p>
            <a:r>
              <a:rPr lang="en-GB" sz="1400" b="1" dirty="0" smtClean="0">
                <a:solidFill>
                  <a:schemeClr val="accent1"/>
                </a:solidFill>
              </a:rPr>
              <a:t>Figure 10: </a:t>
            </a:r>
            <a:r>
              <a:rPr lang="en-GB" sz="1400" b="1" dirty="0">
                <a:solidFill>
                  <a:schemeClr val="accent1"/>
                </a:solidFill>
              </a:rPr>
              <a:t>Ratios of </a:t>
            </a:r>
            <a:r>
              <a:rPr lang="en-GB" sz="1400" b="1" dirty="0" smtClean="0">
                <a:solidFill>
                  <a:schemeClr val="accent1"/>
                </a:solidFill>
              </a:rPr>
              <a:t>HbA1c target met pre- </a:t>
            </a:r>
            <a:r>
              <a:rPr lang="en-GB" sz="1400" b="1" dirty="0">
                <a:solidFill>
                  <a:schemeClr val="accent1"/>
                </a:solidFill>
              </a:rPr>
              <a:t>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country, 2003-2014</a:t>
            </a:r>
            <a:endParaRPr lang="en-GB" sz="1400" b="1" dirty="0">
              <a:solidFill>
                <a:schemeClr val="accent1"/>
              </a:solidFill>
            </a:endParaRPr>
          </a:p>
        </p:txBody>
      </p:sp>
      <p:graphicFrame>
        <p:nvGraphicFramePr>
          <p:cNvPr id="8" name="Chart 7"/>
          <p:cNvGraphicFramePr>
            <a:graphicFrameLocks/>
          </p:cNvGraphicFramePr>
          <p:nvPr>
            <p:extLst>
              <p:ext uri="{D42A27DB-BD31-4B8C-83A1-F6EECF244321}">
                <p14:modId xmlns:p14="http://schemas.microsoft.com/office/powerpoint/2010/main" val="1608747912"/>
              </p:ext>
            </p:extLst>
          </p:nvPr>
        </p:nvGraphicFramePr>
        <p:xfrm>
          <a:off x="611560" y="2852936"/>
          <a:ext cx="7056784" cy="345638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spTree>
    <p:extLst>
      <p:ext uri="{BB962C8B-B14F-4D97-AF65-F5344CB8AC3E}">
        <p14:creationId xmlns:p14="http://schemas.microsoft.com/office/powerpoint/2010/main" val="14420831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by gender</a:t>
            </a:r>
            <a:endParaRPr lang="en-GB" sz="2200" dirty="0"/>
          </a:p>
        </p:txBody>
      </p:sp>
      <p:sp>
        <p:nvSpPr>
          <p:cNvPr id="5" name="Text Placeholder 4"/>
          <p:cNvSpPr>
            <a:spLocks noGrp="1"/>
          </p:cNvSpPr>
          <p:nvPr>
            <p:ph idx="1"/>
          </p:nvPr>
        </p:nvSpPr>
        <p:spPr>
          <a:xfrm>
            <a:off x="251520" y="1268760"/>
            <a:ext cx="8784976" cy="936104"/>
          </a:xfrm>
        </p:spPr>
        <p:txBody>
          <a:bodyPr>
            <a:normAutofit/>
          </a:bodyPr>
          <a:lstStyle/>
          <a:p>
            <a:pPr marL="0" indent="0">
              <a:buNone/>
            </a:pPr>
            <a:r>
              <a:rPr lang="en-GB" sz="1800" b="1" dirty="0" smtClean="0"/>
              <a:t>Key Findings</a:t>
            </a:r>
            <a:endParaRPr lang="en-GB" sz="1800" b="1" dirty="0"/>
          </a:p>
          <a:p>
            <a:pPr marL="0" indent="0">
              <a:buNone/>
            </a:pPr>
            <a:r>
              <a:rPr lang="en-GB" sz="1600" dirty="0" smtClean="0"/>
              <a:t>There is no evidence of a gender split in the meeting of the HbA1c treatment target over the period of transition.</a:t>
            </a: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25</a:t>
            </a:fld>
            <a:endParaRPr lang="en-GB" dirty="0"/>
          </a:p>
        </p:txBody>
      </p:sp>
      <p:sp>
        <p:nvSpPr>
          <p:cNvPr id="6" name="Rectangle 5"/>
          <p:cNvSpPr/>
          <p:nvPr/>
        </p:nvSpPr>
        <p:spPr>
          <a:xfrm>
            <a:off x="179512" y="2287646"/>
            <a:ext cx="8784976" cy="523220"/>
          </a:xfrm>
          <a:prstGeom prst="rect">
            <a:avLst/>
          </a:prstGeom>
        </p:spPr>
        <p:txBody>
          <a:bodyPr wrap="square">
            <a:spAutoFit/>
          </a:bodyPr>
          <a:lstStyle/>
          <a:p>
            <a:r>
              <a:rPr lang="en-GB" sz="1400" b="1" dirty="0" smtClean="0">
                <a:solidFill>
                  <a:schemeClr val="accent1"/>
                </a:solidFill>
              </a:rPr>
              <a:t>Figure 11: </a:t>
            </a:r>
            <a:r>
              <a:rPr lang="en-GB" sz="1400" b="1" dirty="0">
                <a:solidFill>
                  <a:schemeClr val="accent1"/>
                </a:solidFill>
              </a:rPr>
              <a:t>Ratios of </a:t>
            </a:r>
            <a:r>
              <a:rPr lang="en-GB" sz="1400" b="1" dirty="0" smtClean="0">
                <a:solidFill>
                  <a:schemeClr val="accent1"/>
                </a:solidFill>
              </a:rPr>
              <a:t>HbA1c target met pre- </a:t>
            </a:r>
            <a:r>
              <a:rPr lang="en-GB" sz="1400" b="1" dirty="0">
                <a:solidFill>
                  <a:schemeClr val="accent1"/>
                </a:solidFill>
              </a:rPr>
              <a:t>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gender, 2003-2014, England and Wales</a:t>
            </a:r>
            <a:endParaRPr lang="en-GB" sz="1400" b="1" dirty="0">
              <a:solidFill>
                <a:schemeClr val="accent1"/>
              </a:solidFill>
            </a:endParaRPr>
          </a:p>
        </p:txBody>
      </p:sp>
      <p:graphicFrame>
        <p:nvGraphicFramePr>
          <p:cNvPr id="9" name="Chart 8"/>
          <p:cNvGraphicFramePr>
            <a:graphicFrameLocks/>
          </p:cNvGraphicFramePr>
          <p:nvPr>
            <p:extLst>
              <p:ext uri="{D42A27DB-BD31-4B8C-83A1-F6EECF244321}">
                <p14:modId xmlns:p14="http://schemas.microsoft.com/office/powerpoint/2010/main" val="3999995315"/>
              </p:ext>
            </p:extLst>
          </p:nvPr>
        </p:nvGraphicFramePr>
        <p:xfrm>
          <a:off x="539552" y="2810866"/>
          <a:ext cx="6984776" cy="349845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21093391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by ethnicity</a:t>
            </a:r>
            <a:endParaRPr lang="en-GB" sz="2200" dirty="0"/>
          </a:p>
        </p:txBody>
      </p:sp>
      <p:sp>
        <p:nvSpPr>
          <p:cNvPr id="5" name="Text Placeholder 4"/>
          <p:cNvSpPr>
            <a:spLocks noGrp="1"/>
          </p:cNvSpPr>
          <p:nvPr>
            <p:ph idx="1"/>
          </p:nvPr>
        </p:nvSpPr>
        <p:spPr>
          <a:xfrm>
            <a:off x="251520" y="1268760"/>
            <a:ext cx="8784976" cy="1018886"/>
          </a:xfrm>
        </p:spPr>
        <p:txBody>
          <a:bodyPr>
            <a:normAutofit/>
          </a:bodyPr>
          <a:lstStyle/>
          <a:p>
            <a:pPr marL="0" indent="0">
              <a:buNone/>
            </a:pPr>
            <a:r>
              <a:rPr lang="en-GB" sz="1800" b="1" dirty="0" smtClean="0"/>
              <a:t>Key Findings</a:t>
            </a:r>
            <a:endParaRPr lang="en-GB" sz="1800" b="1" dirty="0"/>
          </a:p>
          <a:p>
            <a:pPr marL="0" indent="0">
              <a:buNone/>
            </a:pPr>
            <a:r>
              <a:rPr lang="en-GB" sz="1600" dirty="0" smtClean="0"/>
              <a:t>For most ethnic groups the meeting of the HbA1c treatment target falls post-transition. </a:t>
            </a: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26</a:t>
            </a:fld>
            <a:endParaRPr lang="en-GB" dirty="0"/>
          </a:p>
        </p:txBody>
      </p:sp>
      <p:sp>
        <p:nvSpPr>
          <p:cNvPr id="6" name="Rectangle 5"/>
          <p:cNvSpPr/>
          <p:nvPr/>
        </p:nvSpPr>
        <p:spPr>
          <a:xfrm>
            <a:off x="179512" y="2441534"/>
            <a:ext cx="8784976" cy="523220"/>
          </a:xfrm>
          <a:prstGeom prst="rect">
            <a:avLst/>
          </a:prstGeom>
        </p:spPr>
        <p:txBody>
          <a:bodyPr wrap="square">
            <a:spAutoFit/>
          </a:bodyPr>
          <a:lstStyle/>
          <a:p>
            <a:r>
              <a:rPr lang="en-GB" sz="1400" b="1" dirty="0" smtClean="0">
                <a:solidFill>
                  <a:schemeClr val="accent1"/>
                </a:solidFill>
              </a:rPr>
              <a:t>Figure 12: Ratios of HbA1c target </a:t>
            </a:r>
            <a:r>
              <a:rPr lang="en-GB" sz="1400" b="1" dirty="0">
                <a:solidFill>
                  <a:schemeClr val="accent1"/>
                </a:solidFill>
              </a:rPr>
              <a:t>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ethnic group</a:t>
            </a:r>
            <a:r>
              <a:rPr lang="en-GB" sz="1400" b="1" baseline="30000" dirty="0">
                <a:solidFill>
                  <a:schemeClr val="accent1"/>
                </a:solidFill>
              </a:rPr>
              <a:t>5</a:t>
            </a:r>
            <a:r>
              <a:rPr lang="en-GB" sz="1400" b="1" dirty="0" smtClean="0">
                <a:solidFill>
                  <a:schemeClr val="accent1"/>
                </a:solidFill>
              </a:rPr>
              <a:t>, 2003-2014, England and 	Wales</a:t>
            </a:r>
            <a:endParaRPr lang="en-GB" sz="1400" b="1" dirty="0">
              <a:solidFill>
                <a:schemeClr val="accent1"/>
              </a:solidFill>
            </a:endParaRPr>
          </a:p>
        </p:txBody>
      </p:sp>
      <p:sp>
        <p:nvSpPr>
          <p:cNvPr id="4" name="TextBox 3"/>
          <p:cNvSpPr txBox="1"/>
          <p:nvPr/>
        </p:nvSpPr>
        <p:spPr>
          <a:xfrm>
            <a:off x="301381" y="6599950"/>
            <a:ext cx="4752528" cy="215444"/>
          </a:xfrm>
          <a:prstGeom prst="rect">
            <a:avLst/>
          </a:prstGeom>
          <a:noFill/>
        </p:spPr>
        <p:txBody>
          <a:bodyPr wrap="square" rtlCol="0">
            <a:spAutoFit/>
          </a:bodyPr>
          <a:lstStyle/>
          <a:p>
            <a:r>
              <a:rPr lang="en-GB" sz="800" dirty="0"/>
              <a:t>5</a:t>
            </a:r>
            <a:r>
              <a:rPr lang="en-GB" sz="800" dirty="0" smtClean="0"/>
              <a:t>. Please see footnotes and definitions section </a:t>
            </a:r>
          </a:p>
        </p:txBody>
      </p:sp>
      <p:graphicFrame>
        <p:nvGraphicFramePr>
          <p:cNvPr id="10" name="Chart 9"/>
          <p:cNvGraphicFramePr>
            <a:graphicFrameLocks/>
          </p:cNvGraphicFramePr>
          <p:nvPr>
            <p:extLst>
              <p:ext uri="{D42A27DB-BD31-4B8C-83A1-F6EECF244321}">
                <p14:modId xmlns:p14="http://schemas.microsoft.com/office/powerpoint/2010/main" val="596442741"/>
              </p:ext>
            </p:extLst>
          </p:nvPr>
        </p:nvGraphicFramePr>
        <p:xfrm>
          <a:off x="323528" y="2852936"/>
          <a:ext cx="8280920"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313256" y="638450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34965108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by social deprivation</a:t>
            </a:r>
            <a:endParaRPr lang="en-GB" sz="2200" dirty="0"/>
          </a:p>
        </p:txBody>
      </p:sp>
      <p:sp>
        <p:nvSpPr>
          <p:cNvPr id="5" name="Text Placeholder 4"/>
          <p:cNvSpPr>
            <a:spLocks noGrp="1"/>
          </p:cNvSpPr>
          <p:nvPr>
            <p:ph idx="1"/>
          </p:nvPr>
        </p:nvSpPr>
        <p:spPr>
          <a:xfrm>
            <a:off x="251520" y="1268760"/>
            <a:ext cx="8784976" cy="1008112"/>
          </a:xfrm>
        </p:spPr>
        <p:txBody>
          <a:bodyPr>
            <a:noAutofit/>
          </a:bodyPr>
          <a:lstStyle/>
          <a:p>
            <a:pPr marL="0" indent="0">
              <a:buNone/>
            </a:pPr>
            <a:r>
              <a:rPr lang="en-GB" sz="1800" b="1" dirty="0" smtClean="0"/>
              <a:t>Key Finding</a:t>
            </a:r>
            <a:endParaRPr lang="en-GB" sz="1800" b="1" dirty="0"/>
          </a:p>
          <a:p>
            <a:pPr marL="0" indent="0">
              <a:buNone/>
            </a:pPr>
            <a:r>
              <a:rPr lang="en-GB" sz="1600" dirty="0" smtClean="0"/>
              <a:t>There is a trend that children living in a less deprived area will have a higher rate for achieving HbA1c treatment. This is more marked pre-transition.</a:t>
            </a:r>
            <a:endParaRPr lang="en-GB" sz="16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27</a:t>
            </a:fld>
            <a:endParaRPr lang="en-GB" dirty="0"/>
          </a:p>
        </p:txBody>
      </p:sp>
      <p:sp>
        <p:nvSpPr>
          <p:cNvPr id="6" name="Rectangle 5"/>
          <p:cNvSpPr/>
          <p:nvPr/>
        </p:nvSpPr>
        <p:spPr>
          <a:xfrm>
            <a:off x="179512" y="2549256"/>
            <a:ext cx="8784976" cy="523220"/>
          </a:xfrm>
          <a:prstGeom prst="rect">
            <a:avLst/>
          </a:prstGeom>
        </p:spPr>
        <p:txBody>
          <a:bodyPr wrap="square">
            <a:spAutoFit/>
          </a:bodyPr>
          <a:lstStyle/>
          <a:p>
            <a:r>
              <a:rPr lang="en-GB" sz="1400" b="1" dirty="0" smtClean="0">
                <a:solidFill>
                  <a:schemeClr val="accent1"/>
                </a:solidFill>
              </a:rPr>
              <a:t>Figure 13: </a:t>
            </a:r>
            <a:r>
              <a:rPr lang="en-GB" sz="1400" b="1" dirty="0">
                <a:solidFill>
                  <a:schemeClr val="accent1"/>
                </a:solidFill>
              </a:rPr>
              <a:t>Ratios of </a:t>
            </a:r>
            <a:r>
              <a:rPr lang="en-GB" sz="1400" b="1" dirty="0" smtClean="0">
                <a:solidFill>
                  <a:schemeClr val="accent1"/>
                </a:solidFill>
              </a:rPr>
              <a:t>HbA1c target </a:t>
            </a:r>
            <a:r>
              <a:rPr lang="en-GB" sz="1400" b="1" dirty="0">
                <a:solidFill>
                  <a:schemeClr val="accent1"/>
                </a:solidFill>
              </a:rPr>
              <a:t>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IMD quintile and </a:t>
            </a:r>
            <a:r>
              <a:rPr lang="en-GB" sz="1400" b="1" dirty="0">
                <a:solidFill>
                  <a:schemeClr val="accent1"/>
                </a:solidFill>
              </a:rPr>
              <a:t>process, </a:t>
            </a:r>
            <a:r>
              <a:rPr lang="en-GB" sz="1400" b="1" dirty="0" smtClean="0">
                <a:solidFill>
                  <a:schemeClr val="accent1"/>
                </a:solidFill>
              </a:rPr>
              <a:t>2003-2014,</a:t>
            </a:r>
            <a:endParaRPr lang="en-GB" sz="1400" b="1" dirty="0">
              <a:solidFill>
                <a:schemeClr val="accent1"/>
              </a:solidFill>
            </a:endParaRPr>
          </a:p>
          <a:p>
            <a:pPr algn="r"/>
            <a:r>
              <a:rPr lang="en-GB" sz="1400" b="1" dirty="0" smtClean="0">
                <a:solidFill>
                  <a:schemeClr val="accent1"/>
                </a:solidFill>
              </a:rPr>
              <a:t>England </a:t>
            </a:r>
            <a:r>
              <a:rPr lang="en-GB" sz="1400" b="1" dirty="0">
                <a:solidFill>
                  <a:schemeClr val="accent1"/>
                </a:solidFill>
              </a:rPr>
              <a:t>and </a:t>
            </a:r>
            <a:r>
              <a:rPr lang="en-GB" sz="1400" b="1" dirty="0" smtClean="0">
                <a:solidFill>
                  <a:schemeClr val="accent1"/>
                </a:solidFill>
              </a:rPr>
              <a:t>Wales</a:t>
            </a:r>
          </a:p>
        </p:txBody>
      </p:sp>
      <p:sp>
        <p:nvSpPr>
          <p:cNvPr id="12" name="TextBox 11"/>
          <p:cNvSpPr txBox="1"/>
          <p:nvPr/>
        </p:nvSpPr>
        <p:spPr>
          <a:xfrm>
            <a:off x="251520" y="6642556"/>
            <a:ext cx="6624736" cy="215444"/>
          </a:xfrm>
          <a:prstGeom prst="rect">
            <a:avLst/>
          </a:prstGeom>
          <a:noFill/>
        </p:spPr>
        <p:txBody>
          <a:bodyPr wrap="square" rtlCol="0">
            <a:spAutoFit/>
          </a:bodyPr>
          <a:lstStyle/>
          <a:p>
            <a:r>
              <a:rPr lang="en-GB" sz="800" dirty="0" smtClean="0"/>
              <a:t>*IMD Quintile: </a:t>
            </a:r>
            <a:r>
              <a:rPr lang="en-GB" sz="800" dirty="0"/>
              <a:t>1 = most deprived, 5 = least deprived</a:t>
            </a:r>
          </a:p>
        </p:txBody>
      </p:sp>
      <p:graphicFrame>
        <p:nvGraphicFramePr>
          <p:cNvPr id="9" name="Chart 8"/>
          <p:cNvGraphicFramePr>
            <a:graphicFrameLocks/>
          </p:cNvGraphicFramePr>
          <p:nvPr>
            <p:extLst>
              <p:ext uri="{D42A27DB-BD31-4B8C-83A1-F6EECF244321}">
                <p14:modId xmlns:p14="http://schemas.microsoft.com/office/powerpoint/2010/main" val="2370897547"/>
              </p:ext>
            </p:extLst>
          </p:nvPr>
        </p:nvGraphicFramePr>
        <p:xfrm>
          <a:off x="260260" y="2996952"/>
          <a:ext cx="8416196"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62731" y="6427112"/>
            <a:ext cx="2582533"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spTree>
    <p:extLst>
      <p:ext uri="{BB962C8B-B14F-4D97-AF65-F5344CB8AC3E}">
        <p14:creationId xmlns:p14="http://schemas.microsoft.com/office/powerpoint/2010/main" val="2315420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by age at transition</a:t>
            </a:r>
            <a:endParaRPr lang="en-GB" sz="2200" dirty="0"/>
          </a:p>
        </p:txBody>
      </p:sp>
      <p:sp>
        <p:nvSpPr>
          <p:cNvPr id="5" name="Text Placeholder 4"/>
          <p:cNvSpPr>
            <a:spLocks noGrp="1"/>
          </p:cNvSpPr>
          <p:nvPr>
            <p:ph idx="1"/>
          </p:nvPr>
        </p:nvSpPr>
        <p:spPr>
          <a:xfrm>
            <a:off x="251520" y="1268760"/>
            <a:ext cx="8568952" cy="720080"/>
          </a:xfrm>
        </p:spPr>
        <p:txBody>
          <a:bodyPr>
            <a:noAutofit/>
          </a:bodyPr>
          <a:lstStyle/>
          <a:p>
            <a:pPr marL="0" indent="0">
              <a:buNone/>
            </a:pPr>
            <a:r>
              <a:rPr lang="en-GB" sz="1800" b="1" dirty="0" smtClean="0"/>
              <a:t>Key Finding</a:t>
            </a:r>
            <a:endParaRPr lang="en-GB" sz="1800" b="1" dirty="0"/>
          </a:p>
          <a:p>
            <a:pPr marL="0" indent="0">
              <a:buNone/>
            </a:pPr>
            <a:r>
              <a:rPr lang="en-GB" sz="1600" dirty="0" smtClean="0"/>
              <a:t>Children are more likely to reach the HbA1c target pre-transition compared to post-transition across most ages. </a:t>
            </a:r>
          </a:p>
          <a:p>
            <a:pPr marL="0" indent="0">
              <a:buNone/>
            </a:pPr>
            <a:r>
              <a:rPr lang="en-GB" sz="1600" dirty="0" smtClean="0"/>
              <a:t>Care should be taken when interpreting the figures for people over the age of 22 due to small numbers. </a:t>
            </a:r>
          </a:p>
        </p:txBody>
      </p:sp>
      <p:sp>
        <p:nvSpPr>
          <p:cNvPr id="2" name="Slide Number Placeholder 1"/>
          <p:cNvSpPr>
            <a:spLocks noGrp="1"/>
          </p:cNvSpPr>
          <p:nvPr>
            <p:ph type="sldNum" sz="quarter" idx="12"/>
          </p:nvPr>
        </p:nvSpPr>
        <p:spPr/>
        <p:txBody>
          <a:bodyPr/>
          <a:lstStyle/>
          <a:p>
            <a:fld id="{4F2E129E-16B7-480B-972E-C025DBFD1D53}" type="slidenum">
              <a:rPr lang="en-GB" smtClean="0"/>
              <a:pPr/>
              <a:t>28</a:t>
            </a:fld>
            <a:endParaRPr lang="en-GB" dirty="0"/>
          </a:p>
        </p:txBody>
      </p:sp>
      <p:sp>
        <p:nvSpPr>
          <p:cNvPr id="6" name="Rectangle 5"/>
          <p:cNvSpPr/>
          <p:nvPr/>
        </p:nvSpPr>
        <p:spPr>
          <a:xfrm>
            <a:off x="179512" y="2833191"/>
            <a:ext cx="8784976" cy="523220"/>
          </a:xfrm>
          <a:prstGeom prst="rect">
            <a:avLst/>
          </a:prstGeom>
        </p:spPr>
        <p:txBody>
          <a:bodyPr wrap="square">
            <a:spAutoFit/>
          </a:bodyPr>
          <a:lstStyle/>
          <a:p>
            <a:r>
              <a:rPr lang="en-GB" sz="1400" b="1" dirty="0" smtClean="0">
                <a:solidFill>
                  <a:schemeClr val="accent1"/>
                </a:solidFill>
              </a:rPr>
              <a:t>Figure 14: </a:t>
            </a:r>
            <a:r>
              <a:rPr lang="en-GB" sz="1400" b="1" dirty="0">
                <a:solidFill>
                  <a:schemeClr val="accent1"/>
                </a:solidFill>
              </a:rPr>
              <a:t>Ratios of </a:t>
            </a:r>
            <a:r>
              <a:rPr lang="en-GB" sz="1400" b="1" dirty="0" smtClean="0">
                <a:solidFill>
                  <a:schemeClr val="accent1"/>
                </a:solidFill>
              </a:rPr>
              <a:t>HbA1c treatment target </a:t>
            </a:r>
            <a:r>
              <a:rPr lang="en-GB" sz="1400" b="1" dirty="0">
                <a:solidFill>
                  <a:schemeClr val="accent1"/>
                </a:solidFill>
              </a:rPr>
              <a:t>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age at transition, 2003-2014, 							England and Wales</a:t>
            </a:r>
            <a:endParaRPr lang="en-GB" sz="1400" b="1" dirty="0">
              <a:solidFill>
                <a:schemeClr val="accent1"/>
              </a:solidFill>
            </a:endParaRPr>
          </a:p>
        </p:txBody>
      </p:sp>
      <p:graphicFrame>
        <p:nvGraphicFramePr>
          <p:cNvPr id="8" name="Chart 7"/>
          <p:cNvGraphicFramePr>
            <a:graphicFrameLocks/>
          </p:cNvGraphicFramePr>
          <p:nvPr>
            <p:extLst>
              <p:ext uri="{D42A27DB-BD31-4B8C-83A1-F6EECF244321}">
                <p14:modId xmlns:p14="http://schemas.microsoft.com/office/powerpoint/2010/main" val="1079332172"/>
              </p:ext>
            </p:extLst>
          </p:nvPr>
        </p:nvGraphicFramePr>
        <p:xfrm>
          <a:off x="323528" y="3356410"/>
          <a:ext cx="8280920" cy="295290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13880894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by duration of diabetes</a:t>
            </a:r>
            <a:endParaRPr lang="en-GB" sz="2200" dirty="0"/>
          </a:p>
        </p:txBody>
      </p:sp>
      <p:sp>
        <p:nvSpPr>
          <p:cNvPr id="5" name="Text Placeholder 4"/>
          <p:cNvSpPr>
            <a:spLocks noGrp="1"/>
          </p:cNvSpPr>
          <p:nvPr>
            <p:ph idx="1"/>
          </p:nvPr>
        </p:nvSpPr>
        <p:spPr>
          <a:xfrm>
            <a:off x="251520" y="1268760"/>
            <a:ext cx="8568952" cy="1080120"/>
          </a:xfrm>
        </p:spPr>
        <p:txBody>
          <a:bodyPr>
            <a:noAutofit/>
          </a:bodyPr>
          <a:lstStyle/>
          <a:p>
            <a:pPr marL="0" indent="0">
              <a:buNone/>
            </a:pPr>
            <a:r>
              <a:rPr lang="en-GB" sz="1800" b="1" dirty="0" smtClean="0"/>
              <a:t>Key Finding</a:t>
            </a:r>
            <a:endParaRPr lang="en-GB" sz="1800" b="1" dirty="0"/>
          </a:p>
          <a:p>
            <a:pPr marL="0" indent="0">
              <a:buNone/>
            </a:pPr>
            <a:r>
              <a:rPr lang="en-GB" sz="1400" dirty="0" smtClean="0"/>
              <a:t>Both pre- and post-transition the overall trend is for a decrease in the proportion of children reaching the treatment target for HbA1c where children have been diagnosed with </a:t>
            </a:r>
            <a:r>
              <a:rPr lang="en-GB" sz="1400" dirty="0"/>
              <a:t>diabetes for between 2 to 6 years, after this point the rates for achieving the target remains broadly constant.  </a:t>
            </a:r>
          </a:p>
        </p:txBody>
      </p:sp>
      <p:sp>
        <p:nvSpPr>
          <p:cNvPr id="2" name="Slide Number Placeholder 1"/>
          <p:cNvSpPr>
            <a:spLocks noGrp="1"/>
          </p:cNvSpPr>
          <p:nvPr>
            <p:ph type="sldNum" sz="quarter" idx="12"/>
          </p:nvPr>
        </p:nvSpPr>
        <p:spPr/>
        <p:txBody>
          <a:bodyPr/>
          <a:lstStyle/>
          <a:p>
            <a:fld id="{4F2E129E-16B7-480B-972E-C025DBFD1D53}" type="slidenum">
              <a:rPr lang="en-GB" smtClean="0"/>
              <a:pPr/>
              <a:t>29</a:t>
            </a:fld>
            <a:endParaRPr lang="en-GB" dirty="0"/>
          </a:p>
        </p:txBody>
      </p:sp>
      <p:sp>
        <p:nvSpPr>
          <p:cNvPr id="6" name="Rectangle 5"/>
          <p:cNvSpPr/>
          <p:nvPr/>
        </p:nvSpPr>
        <p:spPr>
          <a:xfrm>
            <a:off x="179512" y="2420888"/>
            <a:ext cx="8784976" cy="523220"/>
          </a:xfrm>
          <a:prstGeom prst="rect">
            <a:avLst/>
          </a:prstGeom>
        </p:spPr>
        <p:txBody>
          <a:bodyPr wrap="square">
            <a:spAutoFit/>
          </a:bodyPr>
          <a:lstStyle/>
          <a:p>
            <a:r>
              <a:rPr lang="en-GB" sz="1400" b="1" dirty="0" smtClean="0">
                <a:solidFill>
                  <a:schemeClr val="accent1"/>
                </a:solidFill>
              </a:rPr>
              <a:t>Figure 15: </a:t>
            </a:r>
            <a:r>
              <a:rPr lang="en-GB" sz="1400" b="1" dirty="0">
                <a:solidFill>
                  <a:schemeClr val="accent1"/>
                </a:solidFill>
              </a:rPr>
              <a:t>Ratios of </a:t>
            </a:r>
            <a:r>
              <a:rPr lang="en-GB" sz="1400" b="1" dirty="0" smtClean="0">
                <a:solidFill>
                  <a:schemeClr val="accent1"/>
                </a:solidFill>
              </a:rPr>
              <a:t>HbA1c treatment target </a:t>
            </a:r>
            <a:r>
              <a:rPr lang="en-GB" sz="1400" b="1" dirty="0">
                <a:solidFill>
                  <a:schemeClr val="accent1"/>
                </a:solidFill>
              </a:rPr>
              <a:t>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duration of diabetes, 2003-2014, England and Wales</a:t>
            </a:r>
            <a:endParaRPr lang="en-GB" sz="1400" b="1" dirty="0">
              <a:solidFill>
                <a:schemeClr val="accent1"/>
              </a:solidFill>
            </a:endParaRPr>
          </a:p>
        </p:txBody>
      </p:sp>
      <p:sp>
        <p:nvSpPr>
          <p:cNvPr id="4" name="TextBox 3"/>
          <p:cNvSpPr txBox="1"/>
          <p:nvPr/>
        </p:nvSpPr>
        <p:spPr>
          <a:xfrm>
            <a:off x="395536" y="6569605"/>
            <a:ext cx="4608512" cy="215444"/>
          </a:xfrm>
          <a:prstGeom prst="rect">
            <a:avLst/>
          </a:prstGeom>
          <a:noFill/>
        </p:spPr>
        <p:txBody>
          <a:bodyPr wrap="square" rtlCol="0">
            <a:spAutoFit/>
          </a:bodyPr>
          <a:lstStyle/>
          <a:p>
            <a:r>
              <a:rPr lang="en-GB" sz="800" dirty="0" smtClean="0"/>
              <a:t>due </a:t>
            </a:r>
            <a:r>
              <a:rPr lang="en-GB" sz="800" dirty="0"/>
              <a:t>to small numbers durations of &gt; 18 years have been </a:t>
            </a:r>
            <a:r>
              <a:rPr lang="en-GB" sz="800" dirty="0" smtClean="0"/>
              <a:t>excluded</a:t>
            </a:r>
            <a:endParaRPr lang="en-GB" sz="800" dirty="0"/>
          </a:p>
        </p:txBody>
      </p:sp>
      <p:graphicFrame>
        <p:nvGraphicFramePr>
          <p:cNvPr id="8" name="Chart 7"/>
          <p:cNvGraphicFramePr>
            <a:graphicFrameLocks/>
          </p:cNvGraphicFramePr>
          <p:nvPr>
            <p:extLst>
              <p:ext uri="{D42A27DB-BD31-4B8C-83A1-F6EECF244321}">
                <p14:modId xmlns:p14="http://schemas.microsoft.com/office/powerpoint/2010/main" val="1596517963"/>
              </p:ext>
            </p:extLst>
          </p:nvPr>
        </p:nvGraphicFramePr>
        <p:xfrm>
          <a:off x="251520" y="2937164"/>
          <a:ext cx="8424936" cy="3300147"/>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82996" y="6420132"/>
            <a:ext cx="2582533"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spTree>
    <p:extLst>
      <p:ext uri="{BB962C8B-B14F-4D97-AF65-F5344CB8AC3E}">
        <p14:creationId xmlns:p14="http://schemas.microsoft.com/office/powerpoint/2010/main" val="3420051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is Transition Important</a:t>
            </a:r>
            <a:endParaRPr lang="en-GB" dirty="0"/>
          </a:p>
        </p:txBody>
      </p:sp>
      <p:sp>
        <p:nvSpPr>
          <p:cNvPr id="3" name="Content Placeholder 2"/>
          <p:cNvSpPr>
            <a:spLocks noGrp="1"/>
          </p:cNvSpPr>
          <p:nvPr>
            <p:ph idx="1"/>
          </p:nvPr>
        </p:nvSpPr>
        <p:spPr/>
        <p:txBody>
          <a:bodyPr>
            <a:noAutofit/>
          </a:bodyPr>
          <a:lstStyle/>
          <a:p>
            <a:r>
              <a:rPr lang="en-GB" sz="1900" dirty="0"/>
              <a:t>Type 1 Diabetes is a very difficult condition to manage. From the point of diagnosis onwards diabetes can have a significant impact on the life of a young person, placing an enormous 24/7 burden on them and also their family or carers. Promoting lifelong management of the condition is essential in achieving the most positive outcomes for the individual.</a:t>
            </a:r>
          </a:p>
          <a:p>
            <a:r>
              <a:rPr lang="en-GB" sz="1900" dirty="0"/>
              <a:t>The transition from childhood to adulthood is particularly sensitive to disruption with both short and long-term health effects. It is therefore especially important that the handover of care from paediatric to adult services defends against this and does not intensify the risk. </a:t>
            </a:r>
          </a:p>
          <a:p>
            <a:r>
              <a:rPr lang="en-GB" sz="1900" dirty="0"/>
              <a:t>Transition will need collaborative support through medical, educational and psychological </a:t>
            </a:r>
            <a:r>
              <a:rPr lang="en-GB" sz="1900" dirty="0" smtClean="0"/>
              <a:t>services, </a:t>
            </a:r>
            <a:r>
              <a:rPr lang="en-GB" sz="1900" dirty="0"/>
              <a:t>with crucial engagement needed between paediatric and young adult services to provide continuity of </a:t>
            </a:r>
            <a:r>
              <a:rPr lang="en-GB" sz="1900" dirty="0" smtClean="0"/>
              <a:t>care, </a:t>
            </a:r>
            <a:r>
              <a:rPr lang="en-GB" sz="1900" dirty="0"/>
              <a:t>and give young adults confidence to continue to manage their diabetes. Falling short of this can lead to serious and lasting consequences, resulting in increased morbidity and mortality.</a:t>
            </a:r>
          </a:p>
        </p:txBody>
      </p:sp>
      <p:sp>
        <p:nvSpPr>
          <p:cNvPr id="4" name="Slide Number Placeholder 3"/>
          <p:cNvSpPr>
            <a:spLocks noGrp="1"/>
          </p:cNvSpPr>
          <p:nvPr>
            <p:ph type="sldNum" sz="quarter" idx="12"/>
          </p:nvPr>
        </p:nvSpPr>
        <p:spPr/>
        <p:txBody>
          <a:bodyPr/>
          <a:lstStyle/>
          <a:p>
            <a:fld id="{280AA684-6FB9-400F-B313-F111F0F48737}" type="slidenum">
              <a:rPr lang="en-GB" smtClean="0"/>
              <a:t>3</a:t>
            </a:fld>
            <a:endParaRPr lang="en-GB" dirty="0"/>
          </a:p>
        </p:txBody>
      </p:sp>
    </p:spTree>
    <p:extLst>
      <p:ext uri="{BB962C8B-B14F-4D97-AF65-F5344CB8AC3E}">
        <p14:creationId xmlns:p14="http://schemas.microsoft.com/office/powerpoint/2010/main" val="20253146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smtClean="0"/>
              <a:t>Treatment Target – Comment </a:t>
            </a:r>
            <a:endParaRPr lang="en-GB" sz="2200" dirty="0">
              <a:solidFill>
                <a:srgbClr val="FF0000"/>
              </a:solidFill>
            </a:endParaRPr>
          </a:p>
        </p:txBody>
      </p:sp>
      <p:sp>
        <p:nvSpPr>
          <p:cNvPr id="5" name="Text Placeholder 4"/>
          <p:cNvSpPr>
            <a:spLocks noGrp="1"/>
          </p:cNvSpPr>
          <p:nvPr>
            <p:ph idx="1"/>
          </p:nvPr>
        </p:nvSpPr>
        <p:spPr>
          <a:xfrm>
            <a:off x="179512" y="1268760"/>
            <a:ext cx="8784976" cy="5112568"/>
          </a:xfrm>
        </p:spPr>
        <p:txBody>
          <a:bodyPr>
            <a:normAutofit/>
          </a:bodyPr>
          <a:lstStyle/>
          <a:p>
            <a:r>
              <a:rPr lang="en-GB" dirty="0"/>
              <a:t>What is apparent from these findings is that the proportion of young people meeting the treatment target for HbA1c pre-transition is higher than post-transition.</a:t>
            </a:r>
          </a:p>
          <a:p>
            <a:r>
              <a:rPr lang="en-GB" dirty="0" smtClean="0"/>
              <a:t>This finding can be seen across age at transition, gender, whether they live in a deprived area and across most ethnic groups and for children diagnosed in the few years prior to transition.</a:t>
            </a:r>
            <a:endParaRPr lang="en-GB" dirty="0"/>
          </a:p>
          <a:p>
            <a:r>
              <a:rPr lang="en-GB" dirty="0"/>
              <a:t>It is notable that for children living in the least deprived areas, there is still a difference in the achievement of the HbA1c target pre and </a:t>
            </a:r>
            <a:r>
              <a:rPr lang="en-GB" dirty="0" smtClean="0"/>
              <a:t>post-transition, </a:t>
            </a:r>
            <a:r>
              <a:rPr lang="en-GB" dirty="0"/>
              <a:t>emphasising the fact that transition is a very vulnerable </a:t>
            </a:r>
            <a:r>
              <a:rPr lang="en-GB" dirty="0" smtClean="0"/>
              <a:t>time for everyone. </a:t>
            </a:r>
            <a:endParaRPr lang="en-GB"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30</a:t>
            </a:fld>
            <a:endParaRPr lang="en-GB" dirty="0"/>
          </a:p>
        </p:txBody>
      </p:sp>
    </p:spTree>
    <p:extLst>
      <p:ext uri="{BB962C8B-B14F-4D97-AF65-F5344CB8AC3E}">
        <p14:creationId xmlns:p14="http://schemas.microsoft.com/office/powerpoint/2010/main" val="30868284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2003-2014</a:t>
            </a:r>
          </a:p>
        </p:txBody>
      </p:sp>
      <p:sp>
        <p:nvSpPr>
          <p:cNvPr id="4" name="Slide Number Placeholder 3"/>
          <p:cNvSpPr>
            <a:spLocks noGrp="1"/>
          </p:cNvSpPr>
          <p:nvPr>
            <p:ph type="sldNum" sz="quarter" idx="12"/>
          </p:nvPr>
        </p:nvSpPr>
        <p:spPr/>
        <p:txBody>
          <a:bodyPr/>
          <a:lstStyle/>
          <a:p>
            <a:fld id="{280AA684-6FB9-400F-B313-F111F0F48737}" type="slidenum">
              <a:rPr lang="en-GB" smtClean="0"/>
              <a:t>31</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2938008"/>
            <a:ext cx="6246440" cy="2062103"/>
          </a:xfrm>
          <a:prstGeom prst="rect">
            <a:avLst/>
          </a:prstGeom>
        </p:spPr>
        <p:txBody>
          <a:bodyPr wrap="square">
            <a:spAutoFit/>
          </a:bodyPr>
          <a:lstStyle/>
          <a:p>
            <a:r>
              <a:rPr lang="en-GB" sz="3200" b="1" dirty="0" smtClean="0">
                <a:solidFill>
                  <a:schemeClr val="accent1"/>
                </a:solidFill>
                <a:latin typeface="+mj-lt"/>
              </a:rPr>
              <a:t>How did young people registered with type 1 diabetes measure against the risk factors for diabetes care?</a:t>
            </a:r>
            <a:endParaRPr lang="en-GB" sz="3200" b="1" dirty="0">
              <a:solidFill>
                <a:schemeClr val="accent1"/>
              </a:solidFill>
              <a:latin typeface="+mj-lt"/>
            </a:endParaRPr>
          </a:p>
        </p:txBody>
      </p:sp>
    </p:spTree>
    <p:extLst>
      <p:ext uri="{BB962C8B-B14F-4D97-AF65-F5344CB8AC3E}">
        <p14:creationId xmlns:p14="http://schemas.microsoft.com/office/powerpoint/2010/main" val="29690452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260648"/>
            <a:ext cx="8445624" cy="576064"/>
          </a:xfrm>
        </p:spPr>
        <p:txBody>
          <a:bodyPr>
            <a:noAutofit/>
          </a:bodyPr>
          <a:lstStyle/>
          <a:p>
            <a:r>
              <a:rPr lang="en-GB" sz="3300" dirty="0" smtClean="0"/>
              <a:t>Risk Factors</a:t>
            </a:r>
            <a:endParaRPr lang="en-GB" sz="3300" dirty="0"/>
          </a:p>
        </p:txBody>
      </p:sp>
      <p:sp>
        <p:nvSpPr>
          <p:cNvPr id="5" name="Text Placeholder 4"/>
          <p:cNvSpPr>
            <a:spLocks noGrp="1"/>
          </p:cNvSpPr>
          <p:nvPr>
            <p:ph idx="1"/>
          </p:nvPr>
        </p:nvSpPr>
        <p:spPr>
          <a:xfrm>
            <a:off x="251520" y="1268760"/>
            <a:ext cx="8640960" cy="5040560"/>
          </a:xfrm>
        </p:spPr>
        <p:txBody>
          <a:bodyPr>
            <a:normAutofit/>
          </a:bodyPr>
          <a:lstStyle/>
          <a:p>
            <a:pPr marL="114300" indent="0">
              <a:buNone/>
            </a:pPr>
            <a:r>
              <a:rPr lang="en-GB" b="1" dirty="0" smtClean="0"/>
              <a:t>Blood pressure and serum cholesterol, along with checking for early evidence of kidney damage, should all be monitored as they identify people at increased risk of complications:-</a:t>
            </a:r>
            <a:endParaRPr lang="en-GB" b="1" dirty="0"/>
          </a:p>
          <a:p>
            <a:pPr marL="114300" indent="0">
              <a:buNone/>
            </a:pPr>
            <a:endParaRPr lang="en-GB" sz="1600" dirty="0"/>
          </a:p>
          <a:p>
            <a:pPr marL="457200"/>
            <a:r>
              <a:rPr lang="en-GB" sz="2200" dirty="0"/>
              <a:t>Monitoring of blood pressure allows early detection of hypertension amenable to treatment that can reduce the risk of vascular </a:t>
            </a:r>
            <a:r>
              <a:rPr lang="en-GB" sz="2200" dirty="0" smtClean="0"/>
              <a:t>complications </a:t>
            </a:r>
            <a:r>
              <a:rPr lang="en-GB" sz="2200" dirty="0"/>
              <a:t>and </a:t>
            </a:r>
            <a:r>
              <a:rPr lang="en-GB" sz="2200" dirty="0" smtClean="0"/>
              <a:t>reduce </a:t>
            </a:r>
            <a:r>
              <a:rPr lang="en-GB" sz="2200" dirty="0"/>
              <a:t>the progression of eye disease and kidney failure</a:t>
            </a:r>
            <a:r>
              <a:rPr lang="en-GB" sz="2200" dirty="0" smtClean="0"/>
              <a:t>.</a:t>
            </a:r>
            <a:r>
              <a:rPr lang="en-GB" sz="2200" dirty="0"/>
              <a:t> </a:t>
            </a:r>
            <a:endParaRPr lang="en-GB" sz="2200" dirty="0" smtClean="0"/>
          </a:p>
          <a:p>
            <a:pPr marL="857250" lvl="1"/>
            <a:r>
              <a:rPr lang="en-GB" sz="1800" dirty="0" smtClean="0"/>
              <a:t>Blood </a:t>
            </a:r>
            <a:r>
              <a:rPr lang="en-GB" sz="1800" dirty="0"/>
              <a:t>pressure </a:t>
            </a:r>
            <a:r>
              <a:rPr lang="en-GB" sz="1800" dirty="0" smtClean="0"/>
              <a:t>threshold for adult and paediatrics is  &lt;140/80 mmHg</a:t>
            </a:r>
          </a:p>
          <a:p>
            <a:pPr marL="571500" lvl="1" indent="0">
              <a:buNone/>
            </a:pPr>
            <a:endParaRPr lang="en-GB" sz="1700" dirty="0" smtClean="0"/>
          </a:p>
          <a:p>
            <a:pPr marL="457200"/>
            <a:r>
              <a:rPr lang="en-GB" sz="2200" dirty="0"/>
              <a:t>Monitoring of cholesterol allows early detection of those at greater risk of vascular </a:t>
            </a:r>
            <a:r>
              <a:rPr lang="en-GB" sz="2200" dirty="0" smtClean="0"/>
              <a:t>complications.</a:t>
            </a:r>
            <a:endParaRPr lang="en-GB" sz="2200" dirty="0"/>
          </a:p>
          <a:p>
            <a:pPr marL="857250" lvl="1"/>
            <a:r>
              <a:rPr lang="en-GB" sz="1800" dirty="0"/>
              <a:t>Applied to both </a:t>
            </a:r>
            <a:r>
              <a:rPr lang="en-GB" sz="1800" dirty="0" smtClean="0"/>
              <a:t>paediatric </a:t>
            </a:r>
            <a:r>
              <a:rPr lang="en-GB" sz="1800" dirty="0"/>
              <a:t>and adults</a:t>
            </a:r>
            <a:r>
              <a:rPr lang="en-GB" sz="1800" dirty="0" smtClean="0"/>
              <a:t>: total </a:t>
            </a:r>
            <a:r>
              <a:rPr lang="en-GB" sz="1800" dirty="0"/>
              <a:t>cholesterol: &lt;</a:t>
            </a:r>
            <a:r>
              <a:rPr lang="en-GB" sz="1800" dirty="0" smtClean="0"/>
              <a:t>4.0 </a:t>
            </a:r>
            <a:r>
              <a:rPr lang="en-GB" sz="1800" dirty="0"/>
              <a:t>mmol/l</a:t>
            </a:r>
          </a:p>
          <a:p>
            <a:pPr marL="0" indent="0">
              <a:buNone/>
            </a:pPr>
            <a:endParaRPr lang="en-GB" sz="1600" b="1" dirty="0" smtClean="0"/>
          </a:p>
          <a:p>
            <a:pPr marL="0" indent="0">
              <a:buNone/>
            </a:pPr>
            <a:endParaRPr lang="en-GB" sz="24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32</a:t>
            </a:fld>
            <a:endParaRPr lang="en-GB" dirty="0"/>
          </a:p>
        </p:txBody>
      </p:sp>
    </p:spTree>
    <p:extLst>
      <p:ext uri="{BB962C8B-B14F-4D97-AF65-F5344CB8AC3E}">
        <p14:creationId xmlns:p14="http://schemas.microsoft.com/office/powerpoint/2010/main" val="12089307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260648"/>
            <a:ext cx="8445624" cy="576064"/>
          </a:xfrm>
        </p:spPr>
        <p:txBody>
          <a:bodyPr>
            <a:noAutofit/>
          </a:bodyPr>
          <a:lstStyle/>
          <a:p>
            <a:r>
              <a:rPr lang="en-GB" sz="3300" dirty="0" smtClean="0"/>
              <a:t>Risk Factors</a:t>
            </a:r>
            <a:endParaRPr lang="en-GB" sz="3300" dirty="0"/>
          </a:p>
        </p:txBody>
      </p:sp>
      <p:sp>
        <p:nvSpPr>
          <p:cNvPr id="5" name="Text Placeholder 4"/>
          <p:cNvSpPr>
            <a:spLocks noGrp="1"/>
          </p:cNvSpPr>
          <p:nvPr>
            <p:ph idx="1"/>
          </p:nvPr>
        </p:nvSpPr>
        <p:spPr>
          <a:xfrm>
            <a:off x="251520" y="1268760"/>
            <a:ext cx="8640960" cy="5040560"/>
          </a:xfrm>
        </p:spPr>
        <p:txBody>
          <a:bodyPr>
            <a:normAutofit lnSpcReduction="10000"/>
          </a:bodyPr>
          <a:lstStyle/>
          <a:p>
            <a:pPr lvl="0"/>
            <a:r>
              <a:rPr lang="en-GB" dirty="0" smtClean="0"/>
              <a:t>Monitoring</a:t>
            </a:r>
            <a:r>
              <a:rPr lang="en-GB" i="1" dirty="0" smtClean="0"/>
              <a:t> </a:t>
            </a:r>
            <a:r>
              <a:rPr lang="en-GB" dirty="0" smtClean="0"/>
              <a:t>for early evidence of kidney damage with the aim of maintaining healthy renal function:</a:t>
            </a:r>
            <a:endParaRPr lang="en-GB" sz="1600" dirty="0"/>
          </a:p>
          <a:p>
            <a:pPr lvl="1"/>
            <a:r>
              <a:rPr lang="en-GB" dirty="0"/>
              <a:t>Kidney </a:t>
            </a:r>
            <a:r>
              <a:rPr lang="en-GB" dirty="0" smtClean="0"/>
              <a:t>threshold </a:t>
            </a:r>
            <a:r>
              <a:rPr lang="en-GB" dirty="0"/>
              <a:t>for </a:t>
            </a:r>
            <a:r>
              <a:rPr lang="en-GB" dirty="0" smtClean="0"/>
              <a:t>paediatric:</a:t>
            </a:r>
            <a:endParaRPr lang="en-GB" sz="1600" dirty="0"/>
          </a:p>
          <a:p>
            <a:pPr marL="1200150" lvl="2" indent="-285750">
              <a:buFont typeface="Arial" panose="020B0604020202020204" pitchFamily="34" charset="0"/>
              <a:buChar char="•"/>
            </a:pPr>
            <a:r>
              <a:rPr lang="en-GB" i="1" dirty="0"/>
              <a:t>Albumin/creatinine ratio: </a:t>
            </a:r>
            <a:endParaRPr lang="en-GB" i="1" dirty="0" smtClean="0"/>
          </a:p>
          <a:p>
            <a:pPr marL="1657350" lvl="3" indent="-285750">
              <a:buFont typeface="Arial" panose="020B0604020202020204" pitchFamily="34" charset="0"/>
              <a:buChar char="•"/>
            </a:pPr>
            <a:r>
              <a:rPr lang="en-GB" sz="1800" dirty="0">
                <a:solidFill>
                  <a:schemeClr val="accent6"/>
                </a:solidFill>
              </a:rPr>
              <a:t>L</a:t>
            </a:r>
            <a:r>
              <a:rPr lang="en-GB" sz="1800" dirty="0" smtClean="0">
                <a:solidFill>
                  <a:schemeClr val="accent6"/>
                </a:solidFill>
              </a:rPr>
              <a:t>ess </a:t>
            </a:r>
            <a:r>
              <a:rPr lang="en-GB" sz="1800" dirty="0">
                <a:solidFill>
                  <a:schemeClr val="accent6"/>
                </a:solidFill>
              </a:rPr>
              <a:t>than or equal to 2.5 mg/mmol (</a:t>
            </a:r>
            <a:r>
              <a:rPr lang="en-GB" sz="1800" dirty="0" smtClean="0">
                <a:solidFill>
                  <a:schemeClr val="accent6"/>
                </a:solidFill>
              </a:rPr>
              <a:t>male)</a:t>
            </a:r>
          </a:p>
          <a:p>
            <a:pPr marL="1657350" lvl="3" indent="-285750">
              <a:buFont typeface="Arial" panose="020B0604020202020204" pitchFamily="34" charset="0"/>
              <a:buChar char="•"/>
            </a:pPr>
            <a:r>
              <a:rPr lang="en-GB" sz="1800" dirty="0" smtClean="0">
                <a:solidFill>
                  <a:schemeClr val="accent6"/>
                </a:solidFill>
              </a:rPr>
              <a:t>Less than or equal to 3.5 </a:t>
            </a:r>
            <a:r>
              <a:rPr lang="en-GB" sz="1800" dirty="0">
                <a:solidFill>
                  <a:schemeClr val="accent6"/>
                </a:solidFill>
              </a:rPr>
              <a:t>mg/mmol (female</a:t>
            </a:r>
            <a:r>
              <a:rPr lang="en-GB" sz="1800" dirty="0" smtClean="0">
                <a:solidFill>
                  <a:schemeClr val="accent6"/>
                </a:solidFill>
              </a:rPr>
              <a:t>)</a:t>
            </a:r>
          </a:p>
          <a:p>
            <a:pPr marL="1371600" lvl="3" indent="0">
              <a:buNone/>
            </a:pPr>
            <a:endParaRPr lang="en-GB" sz="1800" dirty="0">
              <a:solidFill>
                <a:schemeClr val="accent6"/>
              </a:solidFill>
            </a:endParaRPr>
          </a:p>
          <a:p>
            <a:pPr lvl="1"/>
            <a:r>
              <a:rPr lang="en-GB" dirty="0"/>
              <a:t>Kidney </a:t>
            </a:r>
            <a:r>
              <a:rPr lang="en-GB" dirty="0" smtClean="0"/>
              <a:t>thresholds </a:t>
            </a:r>
            <a:r>
              <a:rPr lang="en-GB" dirty="0"/>
              <a:t>for adult:</a:t>
            </a:r>
            <a:endParaRPr lang="en-GB" sz="1600" dirty="0"/>
          </a:p>
          <a:p>
            <a:pPr marL="1200150" lvl="2" indent="-285750" fontAlgn="t">
              <a:buFont typeface="Arial" panose="020B0604020202020204" pitchFamily="34" charset="0"/>
              <a:buChar char="•"/>
            </a:pPr>
            <a:r>
              <a:rPr lang="en-GB" i="1" dirty="0"/>
              <a:t>Albumin/creatinine ratio: </a:t>
            </a:r>
            <a:endParaRPr lang="en-GB" i="1" dirty="0" smtClean="0"/>
          </a:p>
          <a:p>
            <a:pPr marL="1657350" lvl="3" indent="-285750" fontAlgn="t">
              <a:buFont typeface="Arial" panose="020B0604020202020204" pitchFamily="34" charset="0"/>
              <a:buChar char="•"/>
            </a:pPr>
            <a:r>
              <a:rPr lang="en-GB" sz="1800" dirty="0" smtClean="0">
                <a:solidFill>
                  <a:schemeClr val="accent6"/>
                </a:solidFill>
              </a:rPr>
              <a:t>Less </a:t>
            </a:r>
            <a:r>
              <a:rPr lang="en-GB" sz="1800" dirty="0">
                <a:solidFill>
                  <a:schemeClr val="accent6"/>
                </a:solidFill>
              </a:rPr>
              <a:t>than or equal to 2.5 mg/mmol (male) or 3.5 mg/mmol (</a:t>
            </a:r>
            <a:r>
              <a:rPr lang="en-GB" sz="1800" dirty="0" smtClean="0">
                <a:solidFill>
                  <a:schemeClr val="accent6"/>
                </a:solidFill>
              </a:rPr>
              <a:t>female)</a:t>
            </a:r>
          </a:p>
          <a:p>
            <a:pPr marL="1200150" lvl="2" indent="-285750" fontAlgn="t">
              <a:buFont typeface="Arial" panose="020B0604020202020204" pitchFamily="34" charset="0"/>
              <a:buChar char="•"/>
            </a:pPr>
            <a:r>
              <a:rPr lang="en-GB" i="1" dirty="0" smtClean="0"/>
              <a:t>Albumin concentration: </a:t>
            </a:r>
          </a:p>
          <a:p>
            <a:pPr marL="1657350" lvl="3" indent="-285750" fontAlgn="t">
              <a:buFont typeface="Arial" panose="020B0604020202020204" pitchFamily="34" charset="0"/>
              <a:buChar char="•"/>
            </a:pPr>
            <a:r>
              <a:rPr lang="en-GB" sz="1800" dirty="0" smtClean="0">
                <a:solidFill>
                  <a:schemeClr val="accent6"/>
                </a:solidFill>
              </a:rPr>
              <a:t>Less than or equal to 20mg/L</a:t>
            </a:r>
          </a:p>
          <a:p>
            <a:pPr marL="1200150" lvl="2" indent="-285750" fontAlgn="t">
              <a:buFont typeface="Arial" panose="020B0604020202020204" pitchFamily="34" charset="0"/>
              <a:buChar char="•"/>
            </a:pPr>
            <a:r>
              <a:rPr lang="en-GB" i="1" dirty="0" smtClean="0"/>
              <a:t>Albumin excretion (overnight): </a:t>
            </a:r>
          </a:p>
          <a:p>
            <a:pPr marL="1657350" lvl="3" indent="-285750" fontAlgn="t">
              <a:buFont typeface="Arial" panose="020B0604020202020204" pitchFamily="34" charset="0"/>
              <a:buChar char="•"/>
            </a:pPr>
            <a:r>
              <a:rPr lang="en-GB" sz="1800" dirty="0" smtClean="0">
                <a:solidFill>
                  <a:schemeClr val="accent6"/>
                </a:solidFill>
              </a:rPr>
              <a:t>Less </a:t>
            </a:r>
            <a:r>
              <a:rPr lang="en-GB" sz="1800" dirty="0">
                <a:solidFill>
                  <a:schemeClr val="accent6"/>
                </a:solidFill>
              </a:rPr>
              <a:t>than or equal to </a:t>
            </a:r>
            <a:r>
              <a:rPr lang="en-GB" sz="1800" dirty="0" smtClean="0">
                <a:solidFill>
                  <a:schemeClr val="accent6"/>
                </a:solidFill>
              </a:rPr>
              <a:t>20µg/min</a:t>
            </a:r>
            <a:endParaRPr lang="en-GB" sz="1800" dirty="0">
              <a:solidFill>
                <a:schemeClr val="accent6"/>
              </a:solidFill>
            </a:endParaRPr>
          </a:p>
          <a:p>
            <a:pPr marL="1200150" lvl="2" indent="-285750" fontAlgn="t">
              <a:buFont typeface="Arial" panose="020B0604020202020204" pitchFamily="34" charset="0"/>
              <a:buChar char="•"/>
            </a:pPr>
            <a:r>
              <a:rPr lang="en-GB" i="1" dirty="0" smtClean="0"/>
              <a:t>Albumin excretion (24 hours): </a:t>
            </a:r>
          </a:p>
          <a:p>
            <a:pPr marL="1657350" lvl="3" indent="-285750" fontAlgn="t">
              <a:buFont typeface="Arial" panose="020B0604020202020204" pitchFamily="34" charset="0"/>
              <a:buChar char="•"/>
            </a:pPr>
            <a:r>
              <a:rPr lang="en-GB" sz="1800" dirty="0" smtClean="0">
                <a:solidFill>
                  <a:schemeClr val="accent6"/>
                </a:solidFill>
              </a:rPr>
              <a:t>Less </a:t>
            </a:r>
            <a:r>
              <a:rPr lang="en-GB" sz="1800" dirty="0">
                <a:solidFill>
                  <a:schemeClr val="accent6"/>
                </a:solidFill>
              </a:rPr>
              <a:t>than or equal to </a:t>
            </a:r>
            <a:r>
              <a:rPr lang="en-GB" sz="1800" dirty="0" smtClean="0">
                <a:solidFill>
                  <a:schemeClr val="accent6"/>
                </a:solidFill>
              </a:rPr>
              <a:t>30mg/24hr</a:t>
            </a:r>
            <a:endParaRPr lang="en-GB" sz="1600" b="1" dirty="0" smtClean="0"/>
          </a:p>
        </p:txBody>
      </p:sp>
      <p:sp>
        <p:nvSpPr>
          <p:cNvPr id="2" name="Slide Number Placeholder 1"/>
          <p:cNvSpPr>
            <a:spLocks noGrp="1"/>
          </p:cNvSpPr>
          <p:nvPr>
            <p:ph type="sldNum" sz="quarter" idx="12"/>
          </p:nvPr>
        </p:nvSpPr>
        <p:spPr/>
        <p:txBody>
          <a:bodyPr/>
          <a:lstStyle/>
          <a:p>
            <a:fld id="{4F2E129E-16B7-480B-972E-C025DBFD1D53}" type="slidenum">
              <a:rPr lang="en-GB" smtClean="0"/>
              <a:pPr/>
              <a:t>33</a:t>
            </a:fld>
            <a:endParaRPr lang="en-GB" dirty="0"/>
          </a:p>
        </p:txBody>
      </p:sp>
    </p:spTree>
    <p:extLst>
      <p:ext uri="{BB962C8B-B14F-4D97-AF65-F5344CB8AC3E}">
        <p14:creationId xmlns:p14="http://schemas.microsoft.com/office/powerpoint/2010/main" val="3180914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Risk </a:t>
            </a:r>
            <a:r>
              <a:rPr lang="en-GB" sz="3300" dirty="0" smtClean="0"/>
              <a:t>Factors – England &amp; Wales</a:t>
            </a:r>
            <a:endParaRPr lang="en-GB" sz="2200" dirty="0"/>
          </a:p>
        </p:txBody>
      </p:sp>
      <p:sp>
        <p:nvSpPr>
          <p:cNvPr id="5" name="Text Placeholder 4"/>
          <p:cNvSpPr>
            <a:spLocks noGrp="1"/>
          </p:cNvSpPr>
          <p:nvPr>
            <p:ph idx="1"/>
          </p:nvPr>
        </p:nvSpPr>
        <p:spPr>
          <a:xfrm>
            <a:off x="179512" y="1268760"/>
            <a:ext cx="8784976" cy="1296144"/>
          </a:xfrm>
        </p:spPr>
        <p:txBody>
          <a:bodyPr>
            <a:normAutofit/>
          </a:bodyPr>
          <a:lstStyle/>
          <a:p>
            <a:pPr marL="0" indent="0">
              <a:buNone/>
            </a:pPr>
            <a:r>
              <a:rPr lang="en-GB" sz="1800" b="1" dirty="0" smtClean="0"/>
              <a:t>Key Finding</a:t>
            </a:r>
            <a:endParaRPr lang="en-GB" sz="1800" b="1" dirty="0"/>
          </a:p>
          <a:p>
            <a:pPr marL="0" indent="0">
              <a:buNone/>
            </a:pPr>
            <a:r>
              <a:rPr lang="en-GB" sz="1600" dirty="0" smtClean="0">
                <a:solidFill>
                  <a:schemeClr val="tx1"/>
                </a:solidFill>
              </a:rPr>
              <a:t>Threshold ratios for E&amp;W:</a:t>
            </a:r>
            <a:r>
              <a:rPr lang="en-GB" sz="1600" dirty="0">
                <a:solidFill>
                  <a:schemeClr val="tx1"/>
                </a:solidFill>
              </a:rPr>
              <a:t>	</a:t>
            </a:r>
            <a:endParaRPr lang="en-GB" sz="1600" dirty="0" smtClean="0">
              <a:solidFill>
                <a:schemeClr val="tx1"/>
              </a:solidFill>
            </a:endParaRPr>
          </a:p>
          <a:p>
            <a:r>
              <a:rPr lang="en-GB" sz="1600" dirty="0" smtClean="0">
                <a:solidFill>
                  <a:schemeClr val="tx1"/>
                </a:solidFill>
              </a:rPr>
              <a:t>Thresholds more often met pre-transition, particularly for Cholesterol and Blood Pressure.</a:t>
            </a:r>
            <a:endParaRPr lang="en-GB" sz="1600" dirty="0">
              <a:solidFill>
                <a:schemeClr val="tx1"/>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34</a:t>
            </a:fld>
            <a:endParaRPr lang="en-GB" dirty="0"/>
          </a:p>
        </p:txBody>
      </p:sp>
      <p:sp>
        <p:nvSpPr>
          <p:cNvPr id="6" name="Rectangle 5"/>
          <p:cNvSpPr/>
          <p:nvPr/>
        </p:nvSpPr>
        <p:spPr>
          <a:xfrm>
            <a:off x="251520" y="2418427"/>
            <a:ext cx="8496944" cy="338554"/>
          </a:xfrm>
          <a:prstGeom prst="rect">
            <a:avLst/>
          </a:prstGeom>
        </p:spPr>
        <p:txBody>
          <a:bodyPr wrap="square">
            <a:spAutoFit/>
          </a:bodyPr>
          <a:lstStyle/>
          <a:p>
            <a:r>
              <a:rPr lang="en-GB" sz="1600" b="1" dirty="0" smtClean="0">
                <a:solidFill>
                  <a:schemeClr val="accent1"/>
                </a:solidFill>
              </a:rPr>
              <a:t>Figure 16: Ratios of thresholds met, pre- and post-transition</a:t>
            </a:r>
            <a:r>
              <a:rPr lang="en-GB" sz="1600" b="1" baseline="30000" dirty="0" smtClean="0">
                <a:solidFill>
                  <a:schemeClr val="accent1"/>
                </a:solidFill>
              </a:rPr>
              <a:t>1</a:t>
            </a:r>
            <a:r>
              <a:rPr lang="en-GB" sz="1600" b="1" dirty="0" smtClean="0">
                <a:solidFill>
                  <a:schemeClr val="accent1"/>
                </a:solidFill>
              </a:rPr>
              <a:t>, England and Wales</a:t>
            </a:r>
            <a:endParaRPr lang="en-GB" sz="1600" b="1" dirty="0">
              <a:solidFill>
                <a:schemeClr val="accent1"/>
              </a:solidFill>
            </a:endParaRPr>
          </a:p>
        </p:txBody>
      </p:sp>
      <p:sp>
        <p:nvSpPr>
          <p:cNvPr id="4" name="Rectangle 3"/>
          <p:cNvSpPr/>
          <p:nvPr/>
        </p:nvSpPr>
        <p:spPr>
          <a:xfrm>
            <a:off x="287524" y="6021288"/>
            <a:ext cx="8460940" cy="400110"/>
          </a:xfrm>
          <a:prstGeom prst="rect">
            <a:avLst/>
          </a:prstGeom>
        </p:spPr>
        <p:txBody>
          <a:bodyPr wrap="square">
            <a:spAutoFit/>
          </a:bodyPr>
          <a:lstStyle/>
          <a:p>
            <a:r>
              <a:rPr lang="en-GB" sz="1000" dirty="0"/>
              <a:t>* There is a ‘health warning’ regarding the screening test for early kidney disease (Urine Albumin Creatinine Ratio, UACR) prior to 2013-14; please see the </a:t>
            </a:r>
            <a:r>
              <a:rPr lang="en-GB" sz="1000" dirty="0">
                <a:hlinkClick r:id="rId3"/>
              </a:rPr>
              <a:t>NDA Data Quality statement </a:t>
            </a:r>
            <a:endParaRPr lang="en-GB" sz="1000" dirty="0"/>
          </a:p>
        </p:txBody>
      </p:sp>
      <p:sp>
        <p:nvSpPr>
          <p:cNvPr id="7" name="TextBox 6"/>
          <p:cNvSpPr txBox="1"/>
          <p:nvPr/>
        </p:nvSpPr>
        <p:spPr>
          <a:xfrm flipV="1">
            <a:off x="1617349" y="3003202"/>
            <a:ext cx="45719" cy="2442019"/>
          </a:xfrm>
          <a:prstGeom prst="rect">
            <a:avLst/>
          </a:prstGeom>
          <a:solidFill>
            <a:schemeClr val="bg1"/>
          </a:solidFill>
        </p:spPr>
        <p:txBody>
          <a:bodyPr wrap="square" rtlCol="0">
            <a:spAutoFit/>
          </a:bodyPr>
          <a:lstStyle/>
          <a:p>
            <a:endParaRPr lang="en-GB" dirty="0"/>
          </a:p>
        </p:txBody>
      </p:sp>
      <p:grpSp>
        <p:nvGrpSpPr>
          <p:cNvPr id="8" name="Group 7"/>
          <p:cNvGrpSpPr/>
          <p:nvPr/>
        </p:nvGrpSpPr>
        <p:grpSpPr>
          <a:xfrm>
            <a:off x="745865" y="3323670"/>
            <a:ext cx="6922479" cy="2068258"/>
            <a:chOff x="743317" y="3275423"/>
            <a:chExt cx="6922479" cy="2068258"/>
          </a:xfrm>
        </p:grpSpPr>
        <p:sp>
          <p:nvSpPr>
            <p:cNvPr id="12" name="TextBox 11"/>
            <p:cNvSpPr txBox="1"/>
            <p:nvPr/>
          </p:nvSpPr>
          <p:spPr>
            <a:xfrm>
              <a:off x="5664046" y="3275423"/>
              <a:ext cx="2001750" cy="923330"/>
            </a:xfrm>
            <a:prstGeom prst="rect">
              <a:avLst/>
            </a:prstGeom>
            <a:noFill/>
          </p:spPr>
          <p:txBody>
            <a:bodyPr wrap="square" rtlCol="0">
              <a:spAutoFit/>
            </a:bodyPr>
            <a:lstStyle/>
            <a:p>
              <a:r>
                <a:rPr lang="en-GB" dirty="0">
                  <a:solidFill>
                    <a:schemeClr val="accent1"/>
                  </a:solidFill>
                </a:rPr>
                <a:t>Greater prevalence in paediatric care</a:t>
              </a:r>
            </a:p>
          </p:txBody>
        </p:sp>
        <p:sp>
          <p:nvSpPr>
            <p:cNvPr id="13" name="TextBox 12"/>
            <p:cNvSpPr txBox="1"/>
            <p:nvPr/>
          </p:nvSpPr>
          <p:spPr>
            <a:xfrm>
              <a:off x="5651787" y="4420351"/>
              <a:ext cx="1656184" cy="923330"/>
            </a:xfrm>
            <a:prstGeom prst="rect">
              <a:avLst/>
            </a:prstGeom>
            <a:noFill/>
          </p:spPr>
          <p:txBody>
            <a:bodyPr wrap="square" rtlCol="0">
              <a:spAutoFit/>
            </a:bodyPr>
            <a:lstStyle/>
            <a:p>
              <a:r>
                <a:rPr lang="en-GB" dirty="0">
                  <a:solidFill>
                    <a:schemeClr val="accent2"/>
                  </a:solidFill>
                </a:rPr>
                <a:t>Greater prevalence in adult care</a:t>
              </a:r>
            </a:p>
          </p:txBody>
        </p:sp>
        <p:sp>
          <p:nvSpPr>
            <p:cNvPr id="14" name="Up Arrow 13"/>
            <p:cNvSpPr/>
            <p:nvPr/>
          </p:nvSpPr>
          <p:spPr>
            <a:xfrm>
              <a:off x="5435763" y="3278205"/>
              <a:ext cx="196600" cy="980095"/>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Down Arrow 14"/>
            <p:cNvSpPr/>
            <p:nvPr/>
          </p:nvSpPr>
          <p:spPr>
            <a:xfrm>
              <a:off x="5435763" y="4286317"/>
              <a:ext cx="196600" cy="914400"/>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1" name="Straight Connector 10"/>
            <p:cNvCxnSpPr/>
            <p:nvPr/>
          </p:nvCxnSpPr>
          <p:spPr>
            <a:xfrm>
              <a:off x="743317" y="4286317"/>
              <a:ext cx="6552728" cy="0"/>
            </a:xfrm>
            <a:prstGeom prst="line">
              <a:avLst/>
            </a:prstGeom>
            <a:ln w="25400">
              <a:solidFill>
                <a:srgbClr val="00A050"/>
              </a:solidFill>
              <a:prstDash val="dash"/>
            </a:ln>
          </p:spPr>
          <p:style>
            <a:lnRef idx="1">
              <a:schemeClr val="accent1"/>
            </a:lnRef>
            <a:fillRef idx="0">
              <a:schemeClr val="accent1"/>
            </a:fillRef>
            <a:effectRef idx="0">
              <a:schemeClr val="accent1"/>
            </a:effectRef>
            <a:fontRef idx="minor">
              <a:schemeClr val="tx1"/>
            </a:fontRef>
          </p:style>
        </p:cxnSp>
      </p:grpSp>
      <p:graphicFrame>
        <p:nvGraphicFramePr>
          <p:cNvPr id="16" name="Chart 15"/>
          <p:cNvGraphicFramePr>
            <a:graphicFrameLocks/>
          </p:cNvGraphicFramePr>
          <p:nvPr>
            <p:extLst>
              <p:ext uri="{D42A27DB-BD31-4B8C-83A1-F6EECF244321}">
                <p14:modId xmlns:p14="http://schemas.microsoft.com/office/powerpoint/2010/main" val="731460600"/>
              </p:ext>
            </p:extLst>
          </p:nvPr>
        </p:nvGraphicFramePr>
        <p:xfrm>
          <a:off x="179512" y="2909274"/>
          <a:ext cx="5040560" cy="3040006"/>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6"/>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spTree>
    <p:extLst>
      <p:ext uri="{BB962C8B-B14F-4D97-AF65-F5344CB8AC3E}">
        <p14:creationId xmlns:p14="http://schemas.microsoft.com/office/powerpoint/2010/main" val="7642442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Risk </a:t>
            </a:r>
            <a:r>
              <a:rPr lang="en-GB" sz="3300" dirty="0" smtClean="0"/>
              <a:t>Factors – by country</a:t>
            </a:r>
            <a:endParaRPr lang="en-GB" sz="2200" dirty="0"/>
          </a:p>
        </p:txBody>
      </p:sp>
      <p:sp>
        <p:nvSpPr>
          <p:cNvPr id="5" name="Text Placeholder 4"/>
          <p:cNvSpPr>
            <a:spLocks noGrp="1"/>
          </p:cNvSpPr>
          <p:nvPr>
            <p:ph idx="1"/>
          </p:nvPr>
        </p:nvSpPr>
        <p:spPr>
          <a:xfrm>
            <a:off x="251520" y="1268760"/>
            <a:ext cx="8784976" cy="936104"/>
          </a:xfrm>
        </p:spPr>
        <p:txBody>
          <a:bodyPr>
            <a:normAutofit/>
          </a:bodyPr>
          <a:lstStyle/>
          <a:p>
            <a:pPr marL="0" indent="0">
              <a:buNone/>
            </a:pPr>
            <a:r>
              <a:rPr lang="en-GB" sz="1800" b="1" dirty="0" smtClean="0"/>
              <a:t>Key Findings</a:t>
            </a:r>
            <a:endParaRPr lang="en-GB" sz="1800" b="1" dirty="0"/>
          </a:p>
          <a:p>
            <a:pPr marL="0" indent="0">
              <a:buNone/>
            </a:pPr>
            <a:r>
              <a:rPr lang="en-GB" sz="1600" dirty="0" smtClean="0"/>
              <a:t>Rates fall post-transition, with Wales generally achieving slightly better results post-transition than England.</a:t>
            </a: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35</a:t>
            </a:fld>
            <a:endParaRPr lang="en-GB" dirty="0"/>
          </a:p>
        </p:txBody>
      </p:sp>
      <p:sp>
        <p:nvSpPr>
          <p:cNvPr id="6" name="Rectangle 5"/>
          <p:cNvSpPr/>
          <p:nvPr/>
        </p:nvSpPr>
        <p:spPr>
          <a:xfrm>
            <a:off x="179512" y="2287646"/>
            <a:ext cx="8784976" cy="307777"/>
          </a:xfrm>
          <a:prstGeom prst="rect">
            <a:avLst/>
          </a:prstGeom>
        </p:spPr>
        <p:txBody>
          <a:bodyPr wrap="square">
            <a:spAutoFit/>
          </a:bodyPr>
          <a:lstStyle/>
          <a:p>
            <a:r>
              <a:rPr lang="en-GB" sz="1400" b="1" dirty="0" smtClean="0">
                <a:solidFill>
                  <a:schemeClr val="accent1"/>
                </a:solidFill>
              </a:rPr>
              <a:t>Figure 17: </a:t>
            </a:r>
            <a:r>
              <a:rPr lang="en-GB" sz="1400" b="1" dirty="0">
                <a:solidFill>
                  <a:schemeClr val="accent1"/>
                </a:solidFill>
              </a:rPr>
              <a:t>Ratios of </a:t>
            </a:r>
            <a:r>
              <a:rPr lang="en-GB" sz="1400" b="1" dirty="0" smtClean="0">
                <a:solidFill>
                  <a:schemeClr val="accent1"/>
                </a:solidFill>
              </a:rPr>
              <a:t>thresholds met pre- &amp; post-transition</a:t>
            </a:r>
            <a:r>
              <a:rPr lang="en-GB" sz="1400" b="1" baseline="30000" dirty="0" smtClean="0">
                <a:solidFill>
                  <a:schemeClr val="accent1"/>
                </a:solidFill>
              </a:rPr>
              <a:t>1</a:t>
            </a:r>
            <a:r>
              <a:rPr lang="en-GB" sz="1400" b="1" dirty="0" smtClean="0">
                <a:solidFill>
                  <a:schemeClr val="accent1"/>
                </a:solidFill>
              </a:rPr>
              <a:t>, by country, 2003-2014</a:t>
            </a:r>
            <a:endParaRPr lang="en-GB" sz="1400" b="1" dirty="0">
              <a:solidFill>
                <a:schemeClr val="accent1"/>
              </a:solidFill>
            </a:endParaRPr>
          </a:p>
        </p:txBody>
      </p:sp>
      <p:cxnSp>
        <p:nvCxnSpPr>
          <p:cNvPr id="8" name="Straight Connector 7"/>
          <p:cNvCxnSpPr/>
          <p:nvPr/>
        </p:nvCxnSpPr>
        <p:spPr>
          <a:xfrm flipV="1">
            <a:off x="3275856" y="2924944"/>
            <a:ext cx="0" cy="252028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868144" y="2924944"/>
            <a:ext cx="0" cy="252028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2" name="Chart 11"/>
          <p:cNvGraphicFramePr>
            <a:graphicFrameLocks/>
          </p:cNvGraphicFramePr>
          <p:nvPr>
            <p:extLst>
              <p:ext uri="{D42A27DB-BD31-4B8C-83A1-F6EECF244321}">
                <p14:modId xmlns:p14="http://schemas.microsoft.com/office/powerpoint/2010/main" val="3028209543"/>
              </p:ext>
            </p:extLst>
          </p:nvPr>
        </p:nvGraphicFramePr>
        <p:xfrm>
          <a:off x="107504" y="2708920"/>
          <a:ext cx="8712968" cy="388843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26859861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Risk </a:t>
            </a:r>
            <a:r>
              <a:rPr lang="en-GB" sz="3300" dirty="0" smtClean="0"/>
              <a:t>Factors – by gender</a:t>
            </a:r>
            <a:endParaRPr lang="en-GB" sz="2200" dirty="0"/>
          </a:p>
        </p:txBody>
      </p:sp>
      <p:sp>
        <p:nvSpPr>
          <p:cNvPr id="5" name="Text Placeholder 4"/>
          <p:cNvSpPr>
            <a:spLocks noGrp="1"/>
          </p:cNvSpPr>
          <p:nvPr>
            <p:ph idx="1"/>
          </p:nvPr>
        </p:nvSpPr>
        <p:spPr>
          <a:xfrm>
            <a:off x="251520" y="1268760"/>
            <a:ext cx="8784976" cy="936104"/>
          </a:xfrm>
        </p:spPr>
        <p:txBody>
          <a:bodyPr>
            <a:normAutofit fontScale="92500" lnSpcReduction="20000"/>
          </a:bodyPr>
          <a:lstStyle/>
          <a:p>
            <a:pPr marL="0" indent="0">
              <a:buNone/>
            </a:pPr>
            <a:r>
              <a:rPr lang="en-GB" sz="1900" b="1" dirty="0" smtClean="0"/>
              <a:t>Key Findings</a:t>
            </a:r>
            <a:endParaRPr lang="en-GB" sz="1900" b="1" dirty="0"/>
          </a:p>
          <a:p>
            <a:pPr marL="0" indent="0">
              <a:buNone/>
            </a:pPr>
            <a:r>
              <a:rPr lang="en-GB" sz="1700" dirty="0" smtClean="0"/>
              <a:t>For both males and females there is a decrease in the achievement of targets post-transition compared to pre-transition. For cholesterol a higher proportion of males achieve the target both pre and post-transition. </a:t>
            </a: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36</a:t>
            </a:fld>
            <a:endParaRPr lang="en-GB" dirty="0"/>
          </a:p>
        </p:txBody>
      </p:sp>
      <p:sp>
        <p:nvSpPr>
          <p:cNvPr id="6" name="Rectangle 5"/>
          <p:cNvSpPr/>
          <p:nvPr/>
        </p:nvSpPr>
        <p:spPr>
          <a:xfrm>
            <a:off x="179512" y="2595423"/>
            <a:ext cx="8784976" cy="307777"/>
          </a:xfrm>
          <a:prstGeom prst="rect">
            <a:avLst/>
          </a:prstGeom>
        </p:spPr>
        <p:txBody>
          <a:bodyPr wrap="square">
            <a:spAutoFit/>
          </a:bodyPr>
          <a:lstStyle/>
          <a:p>
            <a:r>
              <a:rPr lang="en-GB" sz="1400" b="1" dirty="0" smtClean="0">
                <a:solidFill>
                  <a:schemeClr val="accent1"/>
                </a:solidFill>
              </a:rPr>
              <a:t>Figure 18: </a:t>
            </a:r>
            <a:r>
              <a:rPr lang="en-GB" sz="1400" b="1" dirty="0">
                <a:solidFill>
                  <a:schemeClr val="accent1"/>
                </a:solidFill>
              </a:rPr>
              <a:t>Ratios of </a:t>
            </a:r>
            <a:r>
              <a:rPr lang="en-GB" sz="1400" b="1" dirty="0" smtClean="0">
                <a:solidFill>
                  <a:schemeClr val="accent1"/>
                </a:solidFill>
              </a:rPr>
              <a:t>thresholds met </a:t>
            </a:r>
            <a:r>
              <a:rPr lang="en-GB" sz="1400" b="1" dirty="0">
                <a:solidFill>
                  <a:schemeClr val="accent1"/>
                </a:solidFill>
              </a:rPr>
              <a:t>pre- </a:t>
            </a:r>
            <a:r>
              <a:rPr lang="en-GB" sz="1400" b="1" dirty="0" smtClean="0">
                <a:solidFill>
                  <a:schemeClr val="accent1"/>
                </a:solidFill>
              </a:rPr>
              <a:t>&amp; post-transition</a:t>
            </a:r>
            <a:r>
              <a:rPr lang="en-GB" sz="1400" b="1" baseline="30000" dirty="0" smtClean="0">
                <a:solidFill>
                  <a:schemeClr val="accent1"/>
                </a:solidFill>
              </a:rPr>
              <a:t>1</a:t>
            </a:r>
            <a:r>
              <a:rPr lang="en-GB" sz="1400" b="1" dirty="0" smtClean="0">
                <a:solidFill>
                  <a:schemeClr val="accent1"/>
                </a:solidFill>
              </a:rPr>
              <a:t>, by gender, 2003-2014, England and Wales</a:t>
            </a:r>
            <a:endParaRPr lang="en-GB" sz="1400" b="1" dirty="0">
              <a:solidFill>
                <a:schemeClr val="accent1"/>
              </a:solidFill>
            </a:endParaRPr>
          </a:p>
        </p:txBody>
      </p:sp>
      <p:cxnSp>
        <p:nvCxnSpPr>
          <p:cNvPr id="8" name="Straight Connector 7"/>
          <p:cNvCxnSpPr/>
          <p:nvPr/>
        </p:nvCxnSpPr>
        <p:spPr>
          <a:xfrm flipV="1">
            <a:off x="2936032" y="3212976"/>
            <a:ext cx="0" cy="252028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148064" y="3212976"/>
            <a:ext cx="0" cy="252028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0" name="Chart 9"/>
          <p:cNvGraphicFramePr>
            <a:graphicFrameLocks/>
          </p:cNvGraphicFramePr>
          <p:nvPr>
            <p:extLst>
              <p:ext uri="{D42A27DB-BD31-4B8C-83A1-F6EECF244321}">
                <p14:modId xmlns:p14="http://schemas.microsoft.com/office/powerpoint/2010/main" val="2535772674"/>
              </p:ext>
            </p:extLst>
          </p:nvPr>
        </p:nvGraphicFramePr>
        <p:xfrm>
          <a:off x="179512" y="2903200"/>
          <a:ext cx="8136904" cy="3694152"/>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24374158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Risk </a:t>
            </a:r>
            <a:r>
              <a:rPr lang="en-GB" sz="3300" dirty="0" smtClean="0"/>
              <a:t>Factors – by ethnicity</a:t>
            </a:r>
            <a:endParaRPr lang="en-GB" sz="2200" dirty="0"/>
          </a:p>
        </p:txBody>
      </p:sp>
      <p:sp>
        <p:nvSpPr>
          <p:cNvPr id="5" name="Text Placeholder 4"/>
          <p:cNvSpPr>
            <a:spLocks noGrp="1"/>
          </p:cNvSpPr>
          <p:nvPr>
            <p:ph idx="1"/>
          </p:nvPr>
        </p:nvSpPr>
        <p:spPr>
          <a:xfrm>
            <a:off x="251520" y="1268760"/>
            <a:ext cx="8784976" cy="1174420"/>
          </a:xfrm>
        </p:spPr>
        <p:txBody>
          <a:bodyPr>
            <a:normAutofit fontScale="92500" lnSpcReduction="20000"/>
          </a:bodyPr>
          <a:lstStyle/>
          <a:p>
            <a:pPr marL="0" indent="0">
              <a:buNone/>
            </a:pPr>
            <a:r>
              <a:rPr lang="en-GB" sz="1900" b="1" dirty="0" smtClean="0"/>
              <a:t>Key Findings</a:t>
            </a:r>
            <a:endParaRPr lang="en-GB" sz="1900" b="1" dirty="0"/>
          </a:p>
          <a:p>
            <a:pPr marL="0" indent="0">
              <a:buNone/>
            </a:pPr>
            <a:r>
              <a:rPr lang="en-GB" sz="1700" dirty="0" smtClean="0"/>
              <a:t>For the three risk factors with defined thresholds there is a lack of a clear pattern across the different ethnicities in terms of their relative positions.</a:t>
            </a:r>
          </a:p>
          <a:p>
            <a:pPr marL="0" indent="0">
              <a:buNone/>
            </a:pPr>
            <a:r>
              <a:rPr lang="en-GB" sz="1700" dirty="0" smtClean="0"/>
              <a:t>Pre-transition threshold met ratios are </a:t>
            </a:r>
            <a:r>
              <a:rPr lang="en-GB" sz="1700" dirty="0"/>
              <a:t>higher than post-transition </a:t>
            </a:r>
            <a:r>
              <a:rPr lang="en-GB" sz="1700" dirty="0" smtClean="0"/>
              <a:t>for all risk factors and ethnicities.</a:t>
            </a: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37</a:t>
            </a:fld>
            <a:endParaRPr lang="en-GB" dirty="0"/>
          </a:p>
        </p:txBody>
      </p:sp>
      <p:sp>
        <p:nvSpPr>
          <p:cNvPr id="6" name="Rectangle 5"/>
          <p:cNvSpPr/>
          <p:nvPr/>
        </p:nvSpPr>
        <p:spPr>
          <a:xfrm>
            <a:off x="179512" y="2443180"/>
            <a:ext cx="8964488" cy="523220"/>
          </a:xfrm>
          <a:prstGeom prst="rect">
            <a:avLst/>
          </a:prstGeom>
        </p:spPr>
        <p:txBody>
          <a:bodyPr wrap="square">
            <a:spAutoFit/>
          </a:bodyPr>
          <a:lstStyle/>
          <a:p>
            <a:r>
              <a:rPr lang="en-GB" sz="1400" b="1" dirty="0" smtClean="0">
                <a:solidFill>
                  <a:schemeClr val="accent1"/>
                </a:solidFill>
              </a:rPr>
              <a:t>Figure 19: Ratios of treatment targets </a:t>
            </a:r>
            <a:r>
              <a:rPr lang="en-GB" sz="1400" b="1" dirty="0">
                <a:solidFill>
                  <a:schemeClr val="accent1"/>
                </a:solidFill>
              </a:rPr>
              <a:t>pre- and </a:t>
            </a:r>
            <a:r>
              <a:rPr lang="en-GB" sz="1400" b="1" dirty="0" smtClean="0">
                <a:solidFill>
                  <a:schemeClr val="accent1"/>
                </a:solidFill>
              </a:rPr>
              <a:t>post-transition</a:t>
            </a:r>
            <a:r>
              <a:rPr lang="en-GB" sz="1400" b="1" baseline="30000" dirty="0" smtClean="0">
                <a:solidFill>
                  <a:schemeClr val="accent1"/>
                </a:solidFill>
              </a:rPr>
              <a:t>1</a:t>
            </a:r>
            <a:r>
              <a:rPr lang="en-GB" sz="1400" b="1" dirty="0" smtClean="0">
                <a:solidFill>
                  <a:schemeClr val="accent1"/>
                </a:solidFill>
              </a:rPr>
              <a:t>, by ethnicity</a:t>
            </a:r>
            <a:r>
              <a:rPr lang="en-GB" sz="1400" b="1" baseline="30000" dirty="0">
                <a:solidFill>
                  <a:schemeClr val="accent1"/>
                </a:solidFill>
              </a:rPr>
              <a:t>5</a:t>
            </a:r>
            <a:r>
              <a:rPr lang="en-GB" sz="1400" b="1" dirty="0" smtClean="0">
                <a:solidFill>
                  <a:schemeClr val="accent1"/>
                </a:solidFill>
              </a:rPr>
              <a:t> and process, 2003-2014, 							England and Wales</a:t>
            </a:r>
            <a:endParaRPr lang="en-GB" sz="1400" b="1" dirty="0">
              <a:solidFill>
                <a:schemeClr val="accent1"/>
              </a:solidFill>
            </a:endParaRPr>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3059" r="23471"/>
          <a:stretch/>
        </p:blipFill>
        <p:spPr bwMode="auto">
          <a:xfrm>
            <a:off x="7747918" y="5805264"/>
            <a:ext cx="1080516" cy="316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8253" r="48611" b="29231"/>
          <a:stretch/>
        </p:blipFill>
        <p:spPr bwMode="auto">
          <a:xfrm>
            <a:off x="7747918" y="5373216"/>
            <a:ext cx="1080517" cy="227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0" name="Chart 19"/>
          <p:cNvGraphicFramePr>
            <a:graphicFrameLocks/>
          </p:cNvGraphicFramePr>
          <p:nvPr>
            <p:extLst>
              <p:ext uri="{D42A27DB-BD31-4B8C-83A1-F6EECF244321}">
                <p14:modId xmlns:p14="http://schemas.microsoft.com/office/powerpoint/2010/main" val="546576113"/>
              </p:ext>
            </p:extLst>
          </p:nvPr>
        </p:nvGraphicFramePr>
        <p:xfrm>
          <a:off x="179512" y="2767997"/>
          <a:ext cx="3816424" cy="19571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hart 20"/>
          <p:cNvGraphicFramePr>
            <a:graphicFrameLocks/>
          </p:cNvGraphicFramePr>
          <p:nvPr>
            <p:extLst>
              <p:ext uri="{D42A27DB-BD31-4B8C-83A1-F6EECF244321}">
                <p14:modId xmlns:p14="http://schemas.microsoft.com/office/powerpoint/2010/main" val="4026711550"/>
              </p:ext>
            </p:extLst>
          </p:nvPr>
        </p:nvGraphicFramePr>
        <p:xfrm>
          <a:off x="3995936" y="2743767"/>
          <a:ext cx="3672408" cy="19813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Chart 21"/>
          <p:cNvGraphicFramePr>
            <a:graphicFrameLocks/>
          </p:cNvGraphicFramePr>
          <p:nvPr>
            <p:extLst>
              <p:ext uri="{D42A27DB-BD31-4B8C-83A1-F6EECF244321}">
                <p14:modId xmlns:p14="http://schemas.microsoft.com/office/powerpoint/2010/main" val="783303664"/>
              </p:ext>
            </p:extLst>
          </p:nvPr>
        </p:nvGraphicFramePr>
        <p:xfrm>
          <a:off x="179512" y="4725144"/>
          <a:ext cx="3744416" cy="182168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3" name="Chart 22"/>
          <p:cNvGraphicFramePr>
            <a:graphicFrameLocks/>
          </p:cNvGraphicFramePr>
          <p:nvPr>
            <p:extLst>
              <p:ext uri="{D42A27DB-BD31-4B8C-83A1-F6EECF244321}">
                <p14:modId xmlns:p14="http://schemas.microsoft.com/office/powerpoint/2010/main" val="1680615087"/>
              </p:ext>
            </p:extLst>
          </p:nvPr>
        </p:nvGraphicFramePr>
        <p:xfrm>
          <a:off x="3851920" y="4725143"/>
          <a:ext cx="3895998" cy="1990963"/>
        </p:xfrm>
        <a:graphic>
          <a:graphicData uri="http://schemas.openxmlformats.org/drawingml/2006/chart">
            <c:chart xmlns:c="http://schemas.openxmlformats.org/drawingml/2006/chart" xmlns:r="http://schemas.openxmlformats.org/officeDocument/2006/relationships" r:id="rId7"/>
          </a:graphicData>
        </a:graphic>
      </p:graphicFrame>
      <p:sp>
        <p:nvSpPr>
          <p:cNvPr id="13" name="TextBox 12"/>
          <p:cNvSpPr txBox="1"/>
          <p:nvPr/>
        </p:nvSpPr>
        <p:spPr>
          <a:xfrm>
            <a:off x="224688" y="6539729"/>
            <a:ext cx="5643456" cy="215444"/>
          </a:xfrm>
          <a:prstGeom prst="rect">
            <a:avLst/>
          </a:prstGeom>
          <a:noFill/>
        </p:spPr>
        <p:txBody>
          <a:bodyPr wrap="square" rtlCol="0">
            <a:spAutoFit/>
          </a:bodyPr>
          <a:lstStyle/>
          <a:p>
            <a:r>
              <a:rPr lang="en-GB" sz="800" dirty="0" smtClean="0"/>
              <a:t>1. Please see methodology and data quality section 5</a:t>
            </a:r>
            <a:r>
              <a:rPr lang="en-GB" sz="800" dirty="0"/>
              <a:t>. Please see footnotes and definitions section.</a:t>
            </a:r>
          </a:p>
        </p:txBody>
      </p:sp>
    </p:spTree>
    <p:extLst>
      <p:ext uri="{BB962C8B-B14F-4D97-AF65-F5344CB8AC3E}">
        <p14:creationId xmlns:p14="http://schemas.microsoft.com/office/powerpoint/2010/main" val="42732674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Risk </a:t>
            </a:r>
            <a:r>
              <a:rPr lang="en-GB" sz="3300" dirty="0" smtClean="0"/>
              <a:t>Factors – by social deprivation</a:t>
            </a:r>
            <a:endParaRPr lang="en-GB" sz="2200" dirty="0"/>
          </a:p>
        </p:txBody>
      </p:sp>
      <p:sp>
        <p:nvSpPr>
          <p:cNvPr id="5" name="Text Placeholder 4"/>
          <p:cNvSpPr>
            <a:spLocks noGrp="1"/>
          </p:cNvSpPr>
          <p:nvPr>
            <p:ph idx="1"/>
          </p:nvPr>
        </p:nvSpPr>
        <p:spPr>
          <a:xfrm>
            <a:off x="251520" y="1268760"/>
            <a:ext cx="8784976" cy="1152128"/>
          </a:xfrm>
        </p:spPr>
        <p:txBody>
          <a:bodyPr>
            <a:normAutofit/>
          </a:bodyPr>
          <a:lstStyle/>
          <a:p>
            <a:pPr marL="0" indent="0">
              <a:buNone/>
            </a:pPr>
            <a:r>
              <a:rPr lang="en-GB" sz="1800" b="1" dirty="0" smtClean="0"/>
              <a:t>Key Finding</a:t>
            </a:r>
            <a:endParaRPr lang="en-GB" sz="1800" b="1" dirty="0"/>
          </a:p>
          <a:p>
            <a:pPr marL="0" indent="0">
              <a:buNone/>
            </a:pPr>
            <a:r>
              <a:rPr lang="en-GB" sz="1600" dirty="0" smtClean="0"/>
              <a:t>Trends are seen for Cholesterol and Kidney threshold achievement, with higher achievement observed pre and post-transition for less deprived areas. A similar pattern is not observed for Blood Pressure.</a:t>
            </a:r>
            <a:endParaRPr lang="en-GB" sz="16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38</a:t>
            </a:fld>
            <a:endParaRPr lang="en-GB" dirty="0"/>
          </a:p>
        </p:txBody>
      </p:sp>
      <p:sp>
        <p:nvSpPr>
          <p:cNvPr id="6" name="Rectangle 5"/>
          <p:cNvSpPr/>
          <p:nvPr/>
        </p:nvSpPr>
        <p:spPr>
          <a:xfrm>
            <a:off x="179512" y="2549256"/>
            <a:ext cx="8784976" cy="523220"/>
          </a:xfrm>
          <a:prstGeom prst="rect">
            <a:avLst/>
          </a:prstGeom>
        </p:spPr>
        <p:txBody>
          <a:bodyPr wrap="square">
            <a:spAutoFit/>
          </a:bodyPr>
          <a:lstStyle/>
          <a:p>
            <a:r>
              <a:rPr lang="en-GB" sz="1400" b="1" dirty="0" smtClean="0">
                <a:solidFill>
                  <a:schemeClr val="accent1"/>
                </a:solidFill>
              </a:rPr>
              <a:t>Figure 20: </a:t>
            </a:r>
            <a:r>
              <a:rPr lang="en-GB" sz="1400" b="1" dirty="0">
                <a:solidFill>
                  <a:schemeClr val="accent1"/>
                </a:solidFill>
              </a:rPr>
              <a:t>Ratios of </a:t>
            </a:r>
            <a:r>
              <a:rPr lang="en-GB" sz="1400" b="1" dirty="0" smtClean="0">
                <a:solidFill>
                  <a:schemeClr val="accent1"/>
                </a:solidFill>
              </a:rPr>
              <a:t>thresholds met pre- &amp; 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IMD quintile, 2003-2014, England </a:t>
            </a:r>
            <a:r>
              <a:rPr lang="en-GB" sz="1400" b="1" dirty="0">
                <a:solidFill>
                  <a:schemeClr val="accent1"/>
                </a:solidFill>
              </a:rPr>
              <a:t>and </a:t>
            </a:r>
            <a:r>
              <a:rPr lang="en-GB" sz="1400" b="1" dirty="0" smtClean="0">
                <a:solidFill>
                  <a:schemeClr val="accent1"/>
                </a:solidFill>
              </a:rPr>
              <a:t>								Wales</a:t>
            </a:r>
          </a:p>
        </p:txBody>
      </p:sp>
      <p:cxnSp>
        <p:nvCxnSpPr>
          <p:cNvPr id="7" name="Straight Connector 6"/>
          <p:cNvCxnSpPr/>
          <p:nvPr/>
        </p:nvCxnSpPr>
        <p:spPr>
          <a:xfrm flipV="1">
            <a:off x="2915816" y="3212976"/>
            <a:ext cx="0" cy="252028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004048" y="3212976"/>
            <a:ext cx="0" cy="252028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58137" y="6386275"/>
            <a:ext cx="6624736" cy="215444"/>
          </a:xfrm>
          <a:prstGeom prst="rect">
            <a:avLst/>
          </a:prstGeom>
          <a:noFill/>
        </p:spPr>
        <p:txBody>
          <a:bodyPr wrap="square" rtlCol="0">
            <a:spAutoFit/>
          </a:bodyPr>
          <a:lstStyle/>
          <a:p>
            <a:r>
              <a:rPr lang="en-GB" sz="800" dirty="0" smtClean="0"/>
              <a:t> *IMD Quintile: </a:t>
            </a:r>
            <a:r>
              <a:rPr lang="en-GB" sz="800" dirty="0"/>
              <a:t>1 = most deprived, 5 = least deprived</a:t>
            </a:r>
          </a:p>
        </p:txBody>
      </p:sp>
      <p:graphicFrame>
        <p:nvGraphicFramePr>
          <p:cNvPr id="11" name="Chart 10"/>
          <p:cNvGraphicFramePr>
            <a:graphicFrameLocks/>
          </p:cNvGraphicFramePr>
          <p:nvPr>
            <p:extLst>
              <p:ext uri="{D42A27DB-BD31-4B8C-83A1-F6EECF244321}">
                <p14:modId xmlns:p14="http://schemas.microsoft.com/office/powerpoint/2010/main" val="3003211655"/>
              </p:ext>
            </p:extLst>
          </p:nvPr>
        </p:nvGraphicFramePr>
        <p:xfrm>
          <a:off x="179512" y="2991978"/>
          <a:ext cx="8208912" cy="338935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284247" y="6566937"/>
            <a:ext cx="2582533" cy="215444"/>
          </a:xfrm>
          <a:prstGeom prst="rect">
            <a:avLst/>
          </a:prstGeom>
          <a:noFill/>
        </p:spPr>
        <p:txBody>
          <a:bodyPr wrap="square" rtlCol="0">
            <a:spAutoFit/>
          </a:bodyPr>
          <a:lstStyle/>
          <a:p>
            <a:r>
              <a:rPr lang="en-GB" sz="800" dirty="0" smtClean="0"/>
              <a:t>1. Please see methodology and data quality section</a:t>
            </a:r>
            <a:endParaRPr lang="en-GB" sz="800" dirty="0"/>
          </a:p>
        </p:txBody>
      </p:sp>
    </p:spTree>
    <p:extLst>
      <p:ext uri="{BB962C8B-B14F-4D97-AF65-F5344CB8AC3E}">
        <p14:creationId xmlns:p14="http://schemas.microsoft.com/office/powerpoint/2010/main" val="26915212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60648"/>
            <a:ext cx="8640960" cy="648072"/>
          </a:xfrm>
        </p:spPr>
        <p:txBody>
          <a:bodyPr>
            <a:normAutofit/>
          </a:bodyPr>
          <a:lstStyle/>
          <a:p>
            <a:r>
              <a:rPr lang="en-GB" sz="3300" dirty="0"/>
              <a:t>Risk </a:t>
            </a:r>
            <a:r>
              <a:rPr lang="en-GB" sz="3300" dirty="0" smtClean="0"/>
              <a:t>Factors – by age at transition</a:t>
            </a:r>
            <a:endParaRPr lang="en-GB" sz="2200" dirty="0"/>
          </a:p>
        </p:txBody>
      </p:sp>
      <p:sp>
        <p:nvSpPr>
          <p:cNvPr id="5" name="Text Placeholder 4"/>
          <p:cNvSpPr>
            <a:spLocks noGrp="1"/>
          </p:cNvSpPr>
          <p:nvPr>
            <p:ph idx="1"/>
          </p:nvPr>
        </p:nvSpPr>
        <p:spPr>
          <a:xfrm>
            <a:off x="251520" y="1268759"/>
            <a:ext cx="8784976" cy="1204391"/>
          </a:xfrm>
        </p:spPr>
        <p:txBody>
          <a:bodyPr>
            <a:normAutofit fontScale="85000" lnSpcReduction="20000"/>
          </a:bodyPr>
          <a:lstStyle/>
          <a:p>
            <a:pPr marL="0" indent="0">
              <a:buNone/>
            </a:pPr>
            <a:r>
              <a:rPr lang="en-GB" sz="2100" b="1" dirty="0" smtClean="0"/>
              <a:t>Key Finding</a:t>
            </a:r>
            <a:endParaRPr lang="en-GB" sz="2100" b="1" dirty="0"/>
          </a:p>
          <a:p>
            <a:pPr marL="0" indent="0">
              <a:buNone/>
            </a:pPr>
            <a:r>
              <a:rPr lang="en-GB" sz="1900" dirty="0" smtClean="0"/>
              <a:t>Pre-transition for the Blood Pressure and Cholesterol risk factors the general trend is for ratios to fall as age at transition increases. </a:t>
            </a:r>
          </a:p>
          <a:p>
            <a:pPr marL="0" indent="0">
              <a:buNone/>
            </a:pPr>
            <a:r>
              <a:rPr lang="en-GB" sz="1900" dirty="0" smtClean="0"/>
              <a:t>Post-transition the general trend is for ratios to fall for Blood Pressure, but to exhibit a less obvious pattern for Cholesterol.</a:t>
            </a:r>
            <a:endParaRPr lang="en-GB" sz="1900" dirty="0">
              <a:solidFill>
                <a:srgbClr val="00A050"/>
              </a:solidFill>
            </a:endParaRPr>
          </a:p>
          <a:p>
            <a:pPr marL="0" indent="0">
              <a:buNone/>
            </a:pPr>
            <a:endParaRPr lang="en-GB" sz="1600" dirty="0" smtClean="0">
              <a:solidFill>
                <a:srgbClr val="00A050"/>
              </a:solidFill>
            </a:endParaRPr>
          </a:p>
        </p:txBody>
      </p:sp>
      <p:sp>
        <p:nvSpPr>
          <p:cNvPr id="2" name="Slide Number Placeholder 1"/>
          <p:cNvSpPr>
            <a:spLocks noGrp="1"/>
          </p:cNvSpPr>
          <p:nvPr>
            <p:ph type="sldNum" sz="quarter" idx="12"/>
          </p:nvPr>
        </p:nvSpPr>
        <p:spPr/>
        <p:txBody>
          <a:bodyPr/>
          <a:lstStyle/>
          <a:p>
            <a:fld id="{4F2E129E-16B7-480B-972E-C025DBFD1D53}" type="slidenum">
              <a:rPr lang="en-GB" smtClean="0"/>
              <a:pPr/>
              <a:t>39</a:t>
            </a:fld>
            <a:endParaRPr lang="en-GB" dirty="0"/>
          </a:p>
        </p:txBody>
      </p:sp>
      <p:sp>
        <p:nvSpPr>
          <p:cNvPr id="6" name="Rectangle 5"/>
          <p:cNvSpPr/>
          <p:nvPr/>
        </p:nvSpPr>
        <p:spPr>
          <a:xfrm>
            <a:off x="179512" y="2473151"/>
            <a:ext cx="8784976" cy="523220"/>
          </a:xfrm>
          <a:prstGeom prst="rect">
            <a:avLst/>
          </a:prstGeom>
        </p:spPr>
        <p:txBody>
          <a:bodyPr wrap="square">
            <a:spAutoFit/>
          </a:bodyPr>
          <a:lstStyle/>
          <a:p>
            <a:r>
              <a:rPr lang="en-GB" sz="1400" b="1" dirty="0" smtClean="0">
                <a:solidFill>
                  <a:schemeClr val="accent1"/>
                </a:solidFill>
              </a:rPr>
              <a:t>Figure 21: </a:t>
            </a:r>
            <a:r>
              <a:rPr lang="en-GB" sz="1400" b="1" dirty="0">
                <a:solidFill>
                  <a:schemeClr val="accent1"/>
                </a:solidFill>
              </a:rPr>
              <a:t>Ratios of </a:t>
            </a:r>
            <a:r>
              <a:rPr lang="en-GB" sz="1400" b="1" dirty="0" smtClean="0">
                <a:solidFill>
                  <a:schemeClr val="accent1"/>
                </a:solidFill>
              </a:rPr>
              <a:t>thresholds met </a:t>
            </a:r>
            <a:r>
              <a:rPr lang="en-GB" sz="1400" b="1" dirty="0">
                <a:solidFill>
                  <a:schemeClr val="accent1"/>
                </a:solidFill>
              </a:rPr>
              <a:t>pre- </a:t>
            </a:r>
            <a:r>
              <a:rPr lang="en-GB" sz="1400" b="1" dirty="0" smtClean="0">
                <a:solidFill>
                  <a:schemeClr val="accent1"/>
                </a:solidFill>
              </a:rPr>
              <a:t>&amp; post-transition</a:t>
            </a:r>
            <a:r>
              <a:rPr lang="en-GB" sz="1400" b="1" baseline="30000" dirty="0" smtClean="0">
                <a:solidFill>
                  <a:schemeClr val="accent1"/>
                </a:solidFill>
              </a:rPr>
              <a:t>1</a:t>
            </a:r>
            <a:r>
              <a:rPr lang="en-GB" sz="1400" b="1" dirty="0" smtClean="0">
                <a:solidFill>
                  <a:schemeClr val="accent1"/>
                </a:solidFill>
              </a:rPr>
              <a:t>, </a:t>
            </a:r>
            <a:r>
              <a:rPr lang="en-GB" sz="1400" b="1" dirty="0">
                <a:solidFill>
                  <a:schemeClr val="accent1"/>
                </a:solidFill>
              </a:rPr>
              <a:t>by </a:t>
            </a:r>
            <a:r>
              <a:rPr lang="en-GB" sz="1400" b="1" dirty="0" smtClean="0">
                <a:solidFill>
                  <a:schemeClr val="accent1"/>
                </a:solidFill>
              </a:rPr>
              <a:t>age &amp; process</a:t>
            </a:r>
            <a:r>
              <a:rPr lang="en-GB" sz="1400" b="1" dirty="0">
                <a:solidFill>
                  <a:schemeClr val="accent1"/>
                </a:solidFill>
              </a:rPr>
              <a:t>, </a:t>
            </a:r>
            <a:r>
              <a:rPr lang="en-GB" sz="1400" b="1" dirty="0" smtClean="0">
                <a:solidFill>
                  <a:schemeClr val="accent1"/>
                </a:solidFill>
              </a:rPr>
              <a:t>2003-2014, England and 								               Wales</a:t>
            </a:r>
            <a:endParaRPr lang="en-GB" sz="1400" b="1" dirty="0">
              <a:solidFill>
                <a:schemeClr val="accent1"/>
              </a:solidFill>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8012" r="22466"/>
          <a:stretch/>
        </p:blipFill>
        <p:spPr bwMode="auto">
          <a:xfrm>
            <a:off x="3923928" y="6488994"/>
            <a:ext cx="2466976"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Chart 9"/>
          <p:cNvGraphicFramePr>
            <a:graphicFrameLocks/>
          </p:cNvGraphicFramePr>
          <p:nvPr>
            <p:extLst>
              <p:ext uri="{D42A27DB-BD31-4B8C-83A1-F6EECF244321}">
                <p14:modId xmlns:p14="http://schemas.microsoft.com/office/powerpoint/2010/main" val="3039712283"/>
              </p:ext>
            </p:extLst>
          </p:nvPr>
        </p:nvGraphicFramePr>
        <p:xfrm>
          <a:off x="0" y="2780928"/>
          <a:ext cx="3275856" cy="36724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ext uri="{D42A27DB-BD31-4B8C-83A1-F6EECF244321}">
                <p14:modId xmlns:p14="http://schemas.microsoft.com/office/powerpoint/2010/main" val="567354038"/>
              </p:ext>
            </p:extLst>
          </p:nvPr>
        </p:nvGraphicFramePr>
        <p:xfrm>
          <a:off x="3275856" y="2780928"/>
          <a:ext cx="2952328" cy="370806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a:graphicFrameLocks/>
          </p:cNvGraphicFramePr>
          <p:nvPr>
            <p:extLst>
              <p:ext uri="{D42A27DB-BD31-4B8C-83A1-F6EECF244321}">
                <p14:modId xmlns:p14="http://schemas.microsoft.com/office/powerpoint/2010/main" val="3318187957"/>
              </p:ext>
            </p:extLst>
          </p:nvPr>
        </p:nvGraphicFramePr>
        <p:xfrm>
          <a:off x="6156176" y="2780928"/>
          <a:ext cx="2880320" cy="3708066"/>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Box 12"/>
          <p:cNvSpPr txBox="1"/>
          <p:nvPr/>
        </p:nvSpPr>
        <p:spPr>
          <a:xfrm>
            <a:off x="224688" y="6517766"/>
            <a:ext cx="2582533" cy="215444"/>
          </a:xfrm>
          <a:prstGeom prst="rect">
            <a:avLst/>
          </a:prstGeom>
          <a:noFill/>
        </p:spPr>
        <p:txBody>
          <a:bodyPr wrap="square" rtlCol="0">
            <a:spAutoFit/>
          </a:bodyPr>
          <a:lstStyle/>
          <a:p>
            <a:r>
              <a:rPr lang="en-GB" sz="800" dirty="0" smtClean="0"/>
              <a:t>1. Please see methodology and data quality section </a:t>
            </a:r>
            <a:endParaRPr lang="en-GB" sz="800" dirty="0"/>
          </a:p>
        </p:txBody>
      </p:sp>
    </p:spTree>
    <p:extLst>
      <p:ext uri="{BB962C8B-B14F-4D97-AF65-F5344CB8AC3E}">
        <p14:creationId xmlns:p14="http://schemas.microsoft.com/office/powerpoint/2010/main" val="2663284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7632000" cy="706091"/>
          </a:xfrm>
        </p:spPr>
        <p:txBody>
          <a:bodyPr>
            <a:normAutofit/>
          </a:bodyPr>
          <a:lstStyle/>
          <a:p>
            <a:r>
              <a:rPr lang="en-GB" sz="3300" dirty="0" smtClean="0"/>
              <a:t>Introduction</a:t>
            </a:r>
            <a:endParaRPr lang="en-GB" sz="3300" dirty="0"/>
          </a:p>
        </p:txBody>
      </p:sp>
      <p:sp>
        <p:nvSpPr>
          <p:cNvPr id="3" name="Content Placeholder 2"/>
          <p:cNvSpPr>
            <a:spLocks noGrp="1"/>
          </p:cNvSpPr>
          <p:nvPr>
            <p:ph idx="1"/>
          </p:nvPr>
        </p:nvSpPr>
        <p:spPr>
          <a:xfrm>
            <a:off x="107504" y="1412776"/>
            <a:ext cx="8712968" cy="5112569"/>
          </a:xfrm>
        </p:spPr>
        <p:txBody>
          <a:bodyPr>
            <a:noAutofit/>
          </a:bodyPr>
          <a:lstStyle/>
          <a:p>
            <a:pPr algn="just"/>
            <a:r>
              <a:rPr lang="en-GB" sz="2000" dirty="0"/>
              <a:t>The National Diabetes Transition Audit (NDTA) links datasets from the adult and paediatric national diabetes audits. The NDTA has been designed to audit care provision during the period when young people with Type 1 diabetes move from paediatric to adult based clinical care.</a:t>
            </a:r>
          </a:p>
          <a:p>
            <a:pPr algn="just"/>
            <a:r>
              <a:rPr lang="en-GB" sz="2000" dirty="0"/>
              <a:t>A working group was formed consisting of the clinical leads and audit managers for both the National Diabetes Audit - Adults (NDA) and the National Paediatric Diabetes Audit (NPDA), and </a:t>
            </a:r>
            <a:r>
              <a:rPr lang="en-GB" sz="2000" dirty="0" smtClean="0"/>
              <a:t>analysts </a:t>
            </a:r>
            <a:r>
              <a:rPr lang="en-GB" sz="2000" dirty="0"/>
              <a:t>from NHS Digital along with Diabetes UK. The working group has designed, developed and delivered the NDTA according to the requirements and methodology set out overleaf.</a:t>
            </a:r>
          </a:p>
          <a:p>
            <a:pPr algn="just"/>
            <a:r>
              <a:rPr lang="en-GB" sz="2000" dirty="0"/>
              <a:t>The NDTA measures changes in glycaemic control and care provision so that priorities for improvement are </a:t>
            </a:r>
            <a:r>
              <a:rPr lang="en-GB" sz="2000" dirty="0" smtClean="0"/>
              <a:t>identified, </a:t>
            </a:r>
            <a:r>
              <a:rPr lang="en-GB" sz="2000" dirty="0"/>
              <a:t>and a framework is established for monitoring the impact of improvement action plans.</a:t>
            </a:r>
          </a:p>
        </p:txBody>
      </p:sp>
      <p:sp>
        <p:nvSpPr>
          <p:cNvPr id="4" name="Slide Number Placeholder 3"/>
          <p:cNvSpPr>
            <a:spLocks noGrp="1"/>
          </p:cNvSpPr>
          <p:nvPr>
            <p:ph type="sldNum" sz="quarter" idx="12"/>
          </p:nvPr>
        </p:nvSpPr>
        <p:spPr/>
        <p:txBody>
          <a:bodyPr/>
          <a:lstStyle/>
          <a:p>
            <a:fld id="{280AA684-6FB9-400F-B313-F111F0F48737}" type="slidenum">
              <a:rPr lang="en-GB" smtClean="0"/>
              <a:t>4</a:t>
            </a:fld>
            <a:endParaRPr lang="en-GB" dirty="0"/>
          </a:p>
        </p:txBody>
      </p:sp>
    </p:spTree>
    <p:extLst>
      <p:ext uri="{BB962C8B-B14F-4D97-AF65-F5344CB8AC3E}">
        <p14:creationId xmlns:p14="http://schemas.microsoft.com/office/powerpoint/2010/main" val="16737844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88640"/>
            <a:ext cx="8640960" cy="648072"/>
          </a:xfrm>
        </p:spPr>
        <p:txBody>
          <a:bodyPr>
            <a:normAutofit/>
          </a:bodyPr>
          <a:lstStyle/>
          <a:p>
            <a:r>
              <a:rPr lang="en-GB" sz="3300" dirty="0"/>
              <a:t>Risk Factors </a:t>
            </a:r>
            <a:r>
              <a:rPr lang="en-GB" sz="3300" dirty="0" smtClean="0"/>
              <a:t>– Comment</a:t>
            </a:r>
            <a:endParaRPr lang="en-GB" sz="2200" dirty="0">
              <a:solidFill>
                <a:srgbClr val="FF0000"/>
              </a:solidFill>
            </a:endParaRPr>
          </a:p>
        </p:txBody>
      </p:sp>
      <p:sp>
        <p:nvSpPr>
          <p:cNvPr id="5" name="Text Placeholder 4"/>
          <p:cNvSpPr>
            <a:spLocks noGrp="1"/>
          </p:cNvSpPr>
          <p:nvPr>
            <p:ph idx="1"/>
          </p:nvPr>
        </p:nvSpPr>
        <p:spPr>
          <a:xfrm>
            <a:off x="179512" y="1268760"/>
            <a:ext cx="8784976" cy="4464496"/>
          </a:xfrm>
        </p:spPr>
        <p:txBody>
          <a:bodyPr>
            <a:noAutofit/>
          </a:bodyPr>
          <a:lstStyle/>
          <a:p>
            <a:r>
              <a:rPr lang="en-GB" dirty="0" smtClean="0"/>
              <a:t>Achievement of the pre-defined targets for blood pressure, cholesterol and kidney function are important for all people over the age of 12 years of age as these are potential risk factors for complications in later life.</a:t>
            </a:r>
          </a:p>
          <a:p>
            <a:pPr marL="0" indent="0">
              <a:buNone/>
            </a:pPr>
            <a:r>
              <a:rPr lang="en-GB" dirty="0" smtClean="0"/>
              <a:t> </a:t>
            </a:r>
          </a:p>
          <a:p>
            <a:r>
              <a:rPr lang="en-GB" dirty="0" smtClean="0"/>
              <a:t>The trend is that young people are more likely to achieve risk factor targets before transition than they are after transition, in particular for blood pressure and cholesterol.  </a:t>
            </a:r>
          </a:p>
          <a:p>
            <a:pPr marL="0" indent="0">
              <a:buNone/>
            </a:pPr>
            <a:endParaRPr lang="en-GB" dirty="0" smtClean="0"/>
          </a:p>
          <a:p>
            <a:r>
              <a:rPr lang="en-GB" dirty="0"/>
              <a:t>This trend is irrespective of age at transition, gender and whether they live in a deprived area. The trend can be seen across different ethnic groups and for children diagnosed in the few years prior to transition.</a:t>
            </a:r>
          </a:p>
          <a:p>
            <a:endParaRPr lang="en-GB" dirty="0" smtClean="0"/>
          </a:p>
          <a:p>
            <a:endParaRPr lang="en-GB"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40</a:t>
            </a:fld>
            <a:endParaRPr lang="en-GB" dirty="0"/>
          </a:p>
        </p:txBody>
      </p:sp>
    </p:spTree>
    <p:extLst>
      <p:ext uri="{BB962C8B-B14F-4D97-AF65-F5344CB8AC3E}">
        <p14:creationId xmlns:p14="http://schemas.microsoft.com/office/powerpoint/2010/main" val="8233085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2003-2014</a:t>
            </a:r>
          </a:p>
        </p:txBody>
      </p:sp>
      <p:sp>
        <p:nvSpPr>
          <p:cNvPr id="4" name="Slide Number Placeholder 3"/>
          <p:cNvSpPr>
            <a:spLocks noGrp="1"/>
          </p:cNvSpPr>
          <p:nvPr>
            <p:ph type="sldNum" sz="quarter" idx="12"/>
          </p:nvPr>
        </p:nvSpPr>
        <p:spPr/>
        <p:txBody>
          <a:bodyPr/>
          <a:lstStyle/>
          <a:p>
            <a:fld id="{280AA684-6FB9-400F-B313-F111F0F48737}" type="slidenum">
              <a:rPr lang="en-GB" smtClean="0"/>
              <a:t>41</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2938008"/>
            <a:ext cx="5238328" cy="1384995"/>
          </a:xfrm>
          <a:prstGeom prst="rect">
            <a:avLst/>
          </a:prstGeom>
        </p:spPr>
        <p:txBody>
          <a:bodyPr wrap="square">
            <a:spAutoFit/>
          </a:bodyPr>
          <a:lstStyle/>
          <a:p>
            <a:r>
              <a:rPr lang="en-GB" sz="2800" b="1" dirty="0">
                <a:solidFill>
                  <a:schemeClr val="accent1"/>
                </a:solidFill>
              </a:rPr>
              <a:t>Diabetic ketoacidosis </a:t>
            </a:r>
            <a:r>
              <a:rPr lang="en-GB" sz="2800" b="1" dirty="0" smtClean="0">
                <a:solidFill>
                  <a:schemeClr val="accent1"/>
                </a:solidFill>
              </a:rPr>
              <a:t>(DKA) Hospital Inpatient Admissions</a:t>
            </a:r>
            <a:endParaRPr lang="en-GB" sz="2800" b="1" dirty="0">
              <a:solidFill>
                <a:schemeClr val="accent1"/>
              </a:solidFill>
            </a:endParaRPr>
          </a:p>
        </p:txBody>
      </p:sp>
    </p:spTree>
    <p:extLst>
      <p:ext uri="{BB962C8B-B14F-4D97-AF65-F5344CB8AC3E}">
        <p14:creationId xmlns:p14="http://schemas.microsoft.com/office/powerpoint/2010/main" val="16373771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260648"/>
            <a:ext cx="8445624" cy="576064"/>
          </a:xfrm>
        </p:spPr>
        <p:txBody>
          <a:bodyPr>
            <a:noAutofit/>
          </a:bodyPr>
          <a:lstStyle/>
          <a:p>
            <a:r>
              <a:rPr lang="en-GB" sz="3300" dirty="0" smtClean="0"/>
              <a:t>DKA Hospital Inpatient Admissions</a:t>
            </a:r>
            <a:endParaRPr lang="en-GB" sz="3300" dirty="0"/>
          </a:p>
        </p:txBody>
      </p:sp>
      <p:sp>
        <p:nvSpPr>
          <p:cNvPr id="5" name="Text Placeholder 4"/>
          <p:cNvSpPr>
            <a:spLocks noGrp="1"/>
          </p:cNvSpPr>
          <p:nvPr>
            <p:ph idx="1"/>
          </p:nvPr>
        </p:nvSpPr>
        <p:spPr>
          <a:xfrm>
            <a:off x="251520" y="1268760"/>
            <a:ext cx="8640960" cy="5040560"/>
          </a:xfrm>
        </p:spPr>
        <p:txBody>
          <a:bodyPr>
            <a:normAutofit/>
          </a:bodyPr>
          <a:lstStyle/>
          <a:p>
            <a:r>
              <a:rPr lang="en-GB" sz="2200" dirty="0"/>
              <a:t>Diabetic ketoacidosis </a:t>
            </a:r>
            <a:r>
              <a:rPr lang="en-GB" sz="2200" dirty="0" smtClean="0"/>
              <a:t>(DKA) is </a:t>
            </a:r>
            <a:r>
              <a:rPr lang="en-GB" sz="2200" dirty="0"/>
              <a:t>a potentially life-threatening complication of diabetes caused by a lack of insulin in the body</a:t>
            </a:r>
            <a:r>
              <a:rPr lang="en-GB" sz="2200" dirty="0" smtClean="0"/>
              <a:t>.</a:t>
            </a:r>
          </a:p>
          <a:p>
            <a:pPr marL="0" indent="0">
              <a:buNone/>
            </a:pPr>
            <a:endParaRPr lang="en-GB" sz="2200" dirty="0"/>
          </a:p>
          <a:p>
            <a:r>
              <a:rPr lang="en-GB" sz="2200" dirty="0" smtClean="0"/>
              <a:t>As a result of the lack of insulin the body </a:t>
            </a:r>
            <a:r>
              <a:rPr lang="en-GB" sz="2200" dirty="0"/>
              <a:t>is unable to use blood sugar (glucose</a:t>
            </a:r>
            <a:r>
              <a:rPr lang="en-GB" sz="2200" dirty="0" smtClean="0"/>
              <a:t>). It instead </a:t>
            </a:r>
            <a:r>
              <a:rPr lang="en-GB" sz="2200" dirty="0"/>
              <a:t>breaks down fat as an </a:t>
            </a:r>
            <a:r>
              <a:rPr lang="en-GB" sz="2200" dirty="0" smtClean="0"/>
              <a:t>alternative energy source. </a:t>
            </a:r>
            <a:r>
              <a:rPr lang="en-GB" sz="2200" dirty="0"/>
              <a:t>This causes a build-up of </a:t>
            </a:r>
            <a:r>
              <a:rPr lang="en-GB" sz="2200" dirty="0" smtClean="0"/>
              <a:t>potentially harmful </a:t>
            </a:r>
            <a:r>
              <a:rPr lang="en-GB" sz="2200" dirty="0"/>
              <a:t>ketones</a:t>
            </a:r>
            <a:r>
              <a:rPr lang="en-GB" sz="2200" dirty="0" smtClean="0"/>
              <a:t>.</a:t>
            </a:r>
          </a:p>
          <a:p>
            <a:pPr marL="0" indent="0">
              <a:buNone/>
            </a:pPr>
            <a:endParaRPr lang="en-GB" sz="2200" dirty="0" smtClean="0"/>
          </a:p>
          <a:p>
            <a:r>
              <a:rPr lang="en-GB" sz="2200" dirty="0"/>
              <a:t>The number of DKA </a:t>
            </a:r>
            <a:r>
              <a:rPr lang="en-GB" sz="2200" dirty="0" smtClean="0"/>
              <a:t>admissions</a:t>
            </a:r>
            <a:r>
              <a:rPr lang="en-GB" sz="2200" baseline="30000" dirty="0" smtClean="0"/>
              <a:t>1</a:t>
            </a:r>
            <a:r>
              <a:rPr lang="en-GB" sz="2200" dirty="0" smtClean="0"/>
              <a:t> </a:t>
            </a:r>
            <a:r>
              <a:rPr lang="en-GB" sz="2200" dirty="0"/>
              <a:t>was investigated in the 3 years prior to transition compared to the number of </a:t>
            </a:r>
            <a:r>
              <a:rPr lang="en-GB" sz="2200" dirty="0" smtClean="0"/>
              <a:t>DKA admissions </a:t>
            </a:r>
            <a:r>
              <a:rPr lang="en-GB" sz="2200" dirty="0"/>
              <a:t>in the 3 years post transition.</a:t>
            </a:r>
          </a:p>
          <a:p>
            <a:endParaRPr lang="en-GB" sz="1600" b="1" dirty="0" smtClean="0"/>
          </a:p>
          <a:p>
            <a:pPr marL="0" indent="0">
              <a:buNone/>
            </a:pPr>
            <a:endParaRPr lang="en-GB" sz="24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42</a:t>
            </a:fld>
            <a:endParaRPr lang="en-GB" dirty="0"/>
          </a:p>
        </p:txBody>
      </p:sp>
      <p:sp>
        <p:nvSpPr>
          <p:cNvPr id="4" name="TextBox 3"/>
          <p:cNvSpPr txBox="1"/>
          <p:nvPr/>
        </p:nvSpPr>
        <p:spPr>
          <a:xfrm>
            <a:off x="323528" y="6237312"/>
            <a:ext cx="5616624" cy="246221"/>
          </a:xfrm>
          <a:prstGeom prst="rect">
            <a:avLst/>
          </a:prstGeom>
          <a:noFill/>
        </p:spPr>
        <p:txBody>
          <a:bodyPr wrap="square" rtlCol="0">
            <a:spAutoFit/>
          </a:bodyPr>
          <a:lstStyle/>
          <a:p>
            <a:r>
              <a:rPr lang="en-GB" sz="1000" dirty="0" smtClean="0"/>
              <a:t>1. See the methodology and data quality section</a:t>
            </a:r>
            <a:endParaRPr lang="en-GB" sz="1000" dirty="0"/>
          </a:p>
        </p:txBody>
      </p:sp>
    </p:spTree>
    <p:extLst>
      <p:ext uri="{BB962C8B-B14F-4D97-AF65-F5344CB8AC3E}">
        <p14:creationId xmlns:p14="http://schemas.microsoft.com/office/powerpoint/2010/main" val="5331269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260648"/>
            <a:ext cx="8445624" cy="576064"/>
          </a:xfrm>
        </p:spPr>
        <p:txBody>
          <a:bodyPr>
            <a:noAutofit/>
          </a:bodyPr>
          <a:lstStyle/>
          <a:p>
            <a:r>
              <a:rPr lang="en-GB" sz="3300" dirty="0" smtClean="0"/>
              <a:t>DKA Hospital Inpatient Admissions</a:t>
            </a:r>
            <a:r>
              <a:rPr lang="en-GB" sz="3300" dirty="0" smtClean="0">
                <a:solidFill>
                  <a:srgbClr val="FF0000"/>
                </a:solidFill>
              </a:rPr>
              <a:t> </a:t>
            </a:r>
            <a:endParaRPr lang="en-GB" sz="3300" dirty="0">
              <a:solidFill>
                <a:srgbClr val="FF0000"/>
              </a:solidFill>
            </a:endParaRPr>
          </a:p>
        </p:txBody>
      </p:sp>
      <p:sp>
        <p:nvSpPr>
          <p:cNvPr id="5" name="Text Placeholder 4"/>
          <p:cNvSpPr>
            <a:spLocks noGrp="1"/>
          </p:cNvSpPr>
          <p:nvPr>
            <p:ph idx="1"/>
          </p:nvPr>
        </p:nvSpPr>
        <p:spPr>
          <a:xfrm>
            <a:off x="251520" y="1340768"/>
            <a:ext cx="8640960" cy="1440160"/>
          </a:xfrm>
        </p:spPr>
        <p:txBody>
          <a:bodyPr>
            <a:normAutofit fontScale="62500" lnSpcReduction="20000"/>
          </a:bodyPr>
          <a:lstStyle/>
          <a:p>
            <a:pPr marL="114300" indent="0">
              <a:buNone/>
            </a:pPr>
            <a:r>
              <a:rPr lang="en-GB" sz="2800" b="1" dirty="0" smtClean="0"/>
              <a:t>Key Finding</a:t>
            </a:r>
          </a:p>
          <a:p>
            <a:pPr marL="114300" indent="0">
              <a:buNone/>
            </a:pPr>
            <a:r>
              <a:rPr lang="en-GB" sz="2600" dirty="0" smtClean="0"/>
              <a:t>There is a higher number of hospital inpatient admissions due to DKA post-transition than pre-transition. However, DKA admission is also related to the duration of diabetes. It has not been possible to establish a statistically significant relationship between DKA episodes and transition, however services </a:t>
            </a:r>
            <a:r>
              <a:rPr lang="en-GB" sz="2600" dirty="0"/>
              <a:t>should make note of the increase </a:t>
            </a:r>
            <a:r>
              <a:rPr lang="en-GB" sz="2600" dirty="0" smtClean="0"/>
              <a:t>in DKA admissions when </a:t>
            </a:r>
            <a:r>
              <a:rPr lang="en-GB" sz="2600" dirty="0"/>
              <a:t>planning services for young people undergoing the transition to adult care.</a:t>
            </a:r>
          </a:p>
          <a:p>
            <a:pPr marL="457200"/>
            <a:endParaRPr lang="en-GB" dirty="0" smtClean="0"/>
          </a:p>
          <a:p>
            <a:pPr marL="0" indent="0">
              <a:buNone/>
            </a:pPr>
            <a:endParaRPr lang="en-GB" sz="1600" b="1" dirty="0" smtClean="0"/>
          </a:p>
          <a:p>
            <a:pPr marL="0" indent="0">
              <a:buNone/>
            </a:pPr>
            <a:endParaRPr lang="en-GB" sz="2400" dirty="0"/>
          </a:p>
        </p:txBody>
      </p:sp>
      <p:sp>
        <p:nvSpPr>
          <p:cNvPr id="2" name="Slide Number Placeholder 1"/>
          <p:cNvSpPr>
            <a:spLocks noGrp="1"/>
          </p:cNvSpPr>
          <p:nvPr>
            <p:ph type="sldNum" sz="quarter" idx="12"/>
          </p:nvPr>
        </p:nvSpPr>
        <p:spPr/>
        <p:txBody>
          <a:bodyPr/>
          <a:lstStyle/>
          <a:p>
            <a:fld id="{4F2E129E-16B7-480B-972E-C025DBFD1D53}" type="slidenum">
              <a:rPr lang="en-GB" smtClean="0"/>
              <a:pPr/>
              <a:t>43</a:t>
            </a:fld>
            <a:endParaRPr lang="en-GB" dirty="0"/>
          </a:p>
        </p:txBody>
      </p:sp>
      <p:sp>
        <p:nvSpPr>
          <p:cNvPr id="8" name="Text Placeholder 4"/>
          <p:cNvSpPr txBox="1">
            <a:spLocks/>
          </p:cNvSpPr>
          <p:nvPr/>
        </p:nvSpPr>
        <p:spPr>
          <a:xfrm>
            <a:off x="403920" y="3356992"/>
            <a:ext cx="8640960" cy="2952328"/>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a:p>
        </p:txBody>
      </p:sp>
      <p:sp>
        <p:nvSpPr>
          <p:cNvPr id="10" name="Rectangle 9"/>
          <p:cNvSpPr/>
          <p:nvPr/>
        </p:nvSpPr>
        <p:spPr>
          <a:xfrm>
            <a:off x="251520" y="2780928"/>
            <a:ext cx="8712968" cy="523220"/>
          </a:xfrm>
          <a:prstGeom prst="rect">
            <a:avLst/>
          </a:prstGeom>
        </p:spPr>
        <p:txBody>
          <a:bodyPr wrap="square">
            <a:spAutoFit/>
          </a:bodyPr>
          <a:lstStyle/>
          <a:p>
            <a:r>
              <a:rPr lang="en-GB" sz="1400" b="1" dirty="0" smtClean="0">
                <a:solidFill>
                  <a:schemeClr val="accent1"/>
                </a:solidFill>
              </a:rPr>
              <a:t>Figure 22: Count of hospital inpatient admissions with a diagnosis of DKA, by age at admission, 2003-’04 to 2014-’15, England and Wales</a:t>
            </a:r>
            <a:endParaRPr lang="en-GB" sz="1400" b="1" dirty="0">
              <a:solidFill>
                <a:schemeClr val="accent1"/>
              </a:solidFill>
            </a:endParaRPr>
          </a:p>
        </p:txBody>
      </p:sp>
      <p:graphicFrame>
        <p:nvGraphicFramePr>
          <p:cNvPr id="11" name="Chart 10"/>
          <p:cNvGraphicFramePr>
            <a:graphicFrameLocks/>
          </p:cNvGraphicFramePr>
          <p:nvPr>
            <p:extLst>
              <p:ext uri="{D42A27DB-BD31-4B8C-83A1-F6EECF244321}">
                <p14:modId xmlns:p14="http://schemas.microsoft.com/office/powerpoint/2010/main" val="4206244852"/>
              </p:ext>
            </p:extLst>
          </p:nvPr>
        </p:nvGraphicFramePr>
        <p:xfrm>
          <a:off x="276431" y="3352824"/>
          <a:ext cx="8616049" cy="33885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723118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2003-2014</a:t>
            </a:r>
          </a:p>
        </p:txBody>
      </p:sp>
      <p:sp>
        <p:nvSpPr>
          <p:cNvPr id="4" name="Slide Number Placeholder 3"/>
          <p:cNvSpPr>
            <a:spLocks noGrp="1"/>
          </p:cNvSpPr>
          <p:nvPr>
            <p:ph type="sldNum" sz="quarter" idx="12"/>
          </p:nvPr>
        </p:nvSpPr>
        <p:spPr/>
        <p:txBody>
          <a:bodyPr/>
          <a:lstStyle/>
          <a:p>
            <a:fld id="{280AA684-6FB9-400F-B313-F111F0F48737}" type="slidenum">
              <a:rPr lang="en-GB" smtClean="0"/>
              <a:t>44</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3105835"/>
            <a:ext cx="6246440" cy="584775"/>
          </a:xfrm>
          <a:prstGeom prst="rect">
            <a:avLst/>
          </a:prstGeom>
        </p:spPr>
        <p:txBody>
          <a:bodyPr wrap="square">
            <a:spAutoFit/>
          </a:bodyPr>
          <a:lstStyle/>
          <a:p>
            <a:r>
              <a:rPr lang="en-GB" sz="3200" b="1" dirty="0" smtClean="0">
                <a:solidFill>
                  <a:schemeClr val="accent1"/>
                </a:solidFill>
                <a:latin typeface="+mj-lt"/>
              </a:rPr>
              <a:t>Methodology and data quality </a:t>
            </a:r>
            <a:endParaRPr lang="en-GB" sz="3200" b="1" dirty="0">
              <a:solidFill>
                <a:schemeClr val="accent1"/>
              </a:solidFill>
              <a:latin typeface="+mj-lt"/>
            </a:endParaRPr>
          </a:p>
        </p:txBody>
      </p:sp>
    </p:spTree>
    <p:extLst>
      <p:ext uri="{BB962C8B-B14F-4D97-AF65-F5344CB8AC3E}">
        <p14:creationId xmlns:p14="http://schemas.microsoft.com/office/powerpoint/2010/main" val="17616215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45</a:t>
            </a:fld>
            <a:endParaRPr lang="en-GB" dirty="0"/>
          </a:p>
        </p:txBody>
      </p:sp>
      <p:sp>
        <p:nvSpPr>
          <p:cNvPr id="6" name="Rectangle 5"/>
          <p:cNvSpPr/>
          <p:nvPr/>
        </p:nvSpPr>
        <p:spPr>
          <a:xfrm>
            <a:off x="539552" y="1412776"/>
            <a:ext cx="8064896" cy="4462760"/>
          </a:xfrm>
          <a:prstGeom prst="rect">
            <a:avLst/>
          </a:prstGeom>
        </p:spPr>
        <p:txBody>
          <a:bodyPr wrap="square">
            <a:spAutoFit/>
          </a:bodyPr>
          <a:lstStyle/>
          <a:p>
            <a:r>
              <a:rPr lang="en-GB" sz="2200" b="1" dirty="0" smtClean="0">
                <a:solidFill>
                  <a:schemeClr val="accent6"/>
                </a:solidFill>
              </a:rPr>
              <a:t>Time period covered.  </a:t>
            </a:r>
            <a:endParaRPr lang="en-GB" sz="2200" b="1" dirty="0">
              <a:solidFill>
                <a:schemeClr val="accent6"/>
              </a:solidFill>
            </a:endParaRPr>
          </a:p>
          <a:p>
            <a:endParaRPr lang="en-GB" sz="1000" dirty="0">
              <a:solidFill>
                <a:schemeClr val="accent6"/>
              </a:solidFill>
            </a:endParaRPr>
          </a:p>
          <a:p>
            <a:pPr marL="285750" lvl="0" indent="-285750">
              <a:buFont typeface="Arial" panose="020B0604020202020204" pitchFamily="34" charset="0"/>
              <a:buChar char="•"/>
            </a:pPr>
            <a:r>
              <a:rPr lang="en-GB" dirty="0" smtClean="0"/>
              <a:t>The NPDA </a:t>
            </a:r>
            <a:r>
              <a:rPr lang="en-GB" dirty="0"/>
              <a:t>audit </a:t>
            </a:r>
            <a:r>
              <a:rPr lang="en-GB" dirty="0" smtClean="0"/>
              <a:t>years covered are 2003-04 to 2013-14.</a:t>
            </a:r>
          </a:p>
          <a:p>
            <a:pPr marL="742950" lvl="1" indent="-285750">
              <a:buFont typeface="Arial" panose="020B0604020202020204" pitchFamily="34" charset="0"/>
              <a:buChar char="•"/>
            </a:pPr>
            <a:r>
              <a:rPr lang="en-GB" dirty="0" smtClean="0"/>
              <a:t>For 2003-04 to 2010-11 the audit year for NPDA was 1 January to 31 March of the following year.</a:t>
            </a:r>
          </a:p>
          <a:p>
            <a:pPr marL="742950" lvl="1" indent="-285750">
              <a:buFont typeface="Arial" panose="020B0604020202020204" pitchFamily="34" charset="0"/>
              <a:buChar char="•"/>
            </a:pPr>
            <a:r>
              <a:rPr lang="en-GB" dirty="0" smtClean="0"/>
              <a:t>For 2011-12 onwards the audit year runs 1</a:t>
            </a:r>
            <a:r>
              <a:rPr lang="en-GB" baseline="30000" dirty="0"/>
              <a:t> </a:t>
            </a:r>
            <a:r>
              <a:rPr lang="en-GB" dirty="0" smtClean="0"/>
              <a:t>April to 31 March the following year.</a:t>
            </a:r>
          </a:p>
          <a:p>
            <a:pPr marL="742950" lvl="1" indent="-285750">
              <a:buFont typeface="Arial" panose="020B0604020202020204" pitchFamily="34" charset="0"/>
              <a:buChar char="•"/>
            </a:pPr>
            <a:r>
              <a:rPr lang="en-GB" dirty="0" smtClean="0"/>
              <a:t>Therefore data covered in the NPDA is 1 January 03 to 31 March 14.</a:t>
            </a:r>
          </a:p>
          <a:p>
            <a:pPr lvl="1"/>
            <a:endParaRPr lang="en-GB" dirty="0"/>
          </a:p>
          <a:p>
            <a:pPr marL="285750" indent="-285750">
              <a:buFont typeface="Arial" panose="020B0604020202020204" pitchFamily="34" charset="0"/>
              <a:buChar char="•"/>
            </a:pPr>
            <a:r>
              <a:rPr lang="en-GB" dirty="0" smtClean="0"/>
              <a:t>The NDA audit years covered are 2003-04 to 2014-15.</a:t>
            </a:r>
          </a:p>
          <a:p>
            <a:pPr marL="742950" lvl="1" indent="-285750">
              <a:buFont typeface="Arial" panose="020B0604020202020204" pitchFamily="34" charset="0"/>
              <a:buChar char="•"/>
            </a:pPr>
            <a:r>
              <a:rPr lang="en-GB" dirty="0"/>
              <a:t>For the NDA the audit year is 1 January  to 31 March the following </a:t>
            </a:r>
            <a:r>
              <a:rPr lang="en-GB" dirty="0" smtClean="0"/>
              <a:t>year.</a:t>
            </a:r>
            <a:endParaRPr lang="en-GB" dirty="0"/>
          </a:p>
          <a:p>
            <a:pPr marL="742950" lvl="1" indent="-285750">
              <a:buFont typeface="Arial" panose="020B0604020202020204" pitchFamily="34" charset="0"/>
              <a:buChar char="•"/>
            </a:pPr>
            <a:r>
              <a:rPr lang="en-GB" dirty="0" smtClean="0"/>
              <a:t>Due </a:t>
            </a:r>
            <a:r>
              <a:rPr lang="en-GB" dirty="0"/>
              <a:t>to the method used to identify subjects who have transitioned between services NDA Data covers the </a:t>
            </a:r>
            <a:r>
              <a:rPr lang="en-GB" dirty="0" smtClean="0"/>
              <a:t>period 1 January 03 </a:t>
            </a:r>
            <a:r>
              <a:rPr lang="en-GB" dirty="0"/>
              <a:t>to </a:t>
            </a:r>
            <a:r>
              <a:rPr lang="en-GB" dirty="0" smtClean="0"/>
              <a:t>31 March 15. </a:t>
            </a:r>
          </a:p>
          <a:p>
            <a:endParaRPr lang="en-GB" dirty="0"/>
          </a:p>
        </p:txBody>
      </p:sp>
    </p:spTree>
    <p:extLst>
      <p:ext uri="{BB962C8B-B14F-4D97-AF65-F5344CB8AC3E}">
        <p14:creationId xmlns:p14="http://schemas.microsoft.com/office/powerpoint/2010/main" val="22306621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9552" y="1412776"/>
            <a:ext cx="8064896" cy="1600438"/>
          </a:xfrm>
          <a:prstGeom prst="rect">
            <a:avLst/>
          </a:prstGeom>
        </p:spPr>
        <p:txBody>
          <a:bodyPr wrap="square">
            <a:spAutoFit/>
          </a:bodyPr>
          <a:lstStyle/>
          <a:p>
            <a:pPr marL="171450" indent="-171450">
              <a:buFont typeface="Arial" panose="020B0604020202020204" pitchFamily="34" charset="0"/>
              <a:buChar char="•"/>
            </a:pPr>
            <a:r>
              <a:rPr lang="en-GB" sz="1400" dirty="0"/>
              <a:t>The NDTA has linked data for the NPDA from 2003-04 to 2013-14 with NDA data from </a:t>
            </a:r>
            <a:r>
              <a:rPr lang="en-GB" sz="1400" dirty="0" smtClean="0"/>
              <a:t>2003-04 </a:t>
            </a:r>
            <a:r>
              <a:rPr lang="en-GB" sz="1400" dirty="0"/>
              <a:t>to 2014-15. </a:t>
            </a:r>
          </a:p>
          <a:p>
            <a:pPr marL="171450" indent="-171450">
              <a:buFont typeface="Arial" panose="020B0604020202020204" pitchFamily="34" charset="0"/>
              <a:buChar char="•"/>
            </a:pPr>
            <a:r>
              <a:rPr lang="en-GB" sz="1400" dirty="0"/>
              <a:t>Children have been followed from the NPDA dataset into the NDA dataset.</a:t>
            </a:r>
          </a:p>
          <a:p>
            <a:pPr marL="171450" indent="-171450">
              <a:buFont typeface="Arial" panose="020B0604020202020204" pitchFamily="34" charset="0"/>
              <a:buChar char="•"/>
            </a:pPr>
            <a:r>
              <a:rPr lang="en-GB" sz="1400" dirty="0"/>
              <a:t>For the purpose of this report </a:t>
            </a:r>
            <a:r>
              <a:rPr lang="en-GB" sz="1400" dirty="0" smtClean="0"/>
              <a:t>transition </a:t>
            </a:r>
            <a:r>
              <a:rPr lang="en-GB" sz="1400" dirty="0"/>
              <a:t>has been defined as the last audit year a young person appears in the </a:t>
            </a:r>
            <a:r>
              <a:rPr lang="en-GB" sz="1400" dirty="0" smtClean="0"/>
              <a:t>NPDA </a:t>
            </a:r>
            <a:r>
              <a:rPr lang="en-GB" sz="1400" dirty="0"/>
              <a:t>and the following year they have a record in the </a:t>
            </a:r>
            <a:r>
              <a:rPr lang="en-GB" sz="1400" dirty="0" smtClean="0"/>
              <a:t>NDA. </a:t>
            </a:r>
            <a:endParaRPr lang="en-GB" sz="1400" dirty="0"/>
          </a:p>
          <a:p>
            <a:pPr marL="180975" indent="-180975">
              <a:buFont typeface="Arial" panose="020B0604020202020204" pitchFamily="34" charset="0"/>
              <a:buChar char="•"/>
            </a:pPr>
            <a:r>
              <a:rPr lang="en-GB" sz="1400" dirty="0" smtClean="0"/>
              <a:t>Applying the above rule we were able to establish a </a:t>
            </a:r>
            <a:r>
              <a:rPr lang="en-GB" sz="1400" dirty="0"/>
              <a:t>cohort of 16,730 individuals.</a:t>
            </a:r>
          </a:p>
          <a:p>
            <a:pPr marL="285750" indent="-285750">
              <a:buFont typeface="Arial" panose="020B0604020202020204" pitchFamily="34" charset="0"/>
              <a:buChar char="•"/>
            </a:pPr>
            <a:endParaRPr lang="en-GB" sz="1400" dirty="0"/>
          </a:p>
        </p:txBody>
      </p:sp>
      <p:sp>
        <p:nvSpPr>
          <p:cNvPr id="2" name="Title 1"/>
          <p:cNvSpPr>
            <a:spLocks noGrp="1"/>
          </p:cNvSpPr>
          <p:nvPr>
            <p:ph type="title"/>
          </p:nvPr>
        </p:nvSpPr>
        <p:spPr/>
        <p:txBody>
          <a:bodyPr/>
          <a:lstStyle/>
          <a:p>
            <a:r>
              <a:rPr lang="en-GB" dirty="0" smtClean="0"/>
              <a:t>Methodology – Definition of “Transition”</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46</a:t>
            </a:fld>
            <a:endParaRPr lang="en-GB" dirty="0"/>
          </a:p>
        </p:txBody>
      </p:sp>
      <p:graphicFrame>
        <p:nvGraphicFramePr>
          <p:cNvPr id="9" name="Chart 8"/>
          <p:cNvGraphicFramePr>
            <a:graphicFrameLocks/>
          </p:cNvGraphicFramePr>
          <p:nvPr>
            <p:extLst>
              <p:ext uri="{D42A27DB-BD31-4B8C-83A1-F6EECF244321}">
                <p14:modId xmlns:p14="http://schemas.microsoft.com/office/powerpoint/2010/main" val="3951629669"/>
              </p:ext>
            </p:extLst>
          </p:nvPr>
        </p:nvGraphicFramePr>
        <p:xfrm>
          <a:off x="539552" y="3284984"/>
          <a:ext cx="7848872" cy="2952328"/>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251520" y="2897797"/>
            <a:ext cx="8496944" cy="307777"/>
          </a:xfrm>
          <a:prstGeom prst="rect">
            <a:avLst/>
          </a:prstGeom>
        </p:spPr>
        <p:txBody>
          <a:bodyPr wrap="square">
            <a:spAutoFit/>
          </a:bodyPr>
          <a:lstStyle/>
          <a:p>
            <a:r>
              <a:rPr lang="en-GB" sz="1400" b="1" dirty="0" smtClean="0">
                <a:solidFill>
                  <a:schemeClr val="accent1"/>
                </a:solidFill>
              </a:rPr>
              <a:t>Figure 1: Number of people at age of transition, 2003-2014, England and Wales</a:t>
            </a:r>
            <a:endParaRPr lang="en-GB" sz="1400" b="1" dirty="0">
              <a:solidFill>
                <a:schemeClr val="accent1"/>
              </a:solidFill>
            </a:endParaRPr>
          </a:p>
        </p:txBody>
      </p:sp>
    </p:spTree>
    <p:extLst>
      <p:ext uri="{BB962C8B-B14F-4D97-AF65-F5344CB8AC3E}">
        <p14:creationId xmlns:p14="http://schemas.microsoft.com/office/powerpoint/2010/main" val="73883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Methodology </a:t>
            </a:r>
            <a:r>
              <a:rPr lang="en-GB" dirty="0" smtClean="0"/>
              <a:t>- limitations </a:t>
            </a:r>
            <a:r>
              <a:rPr lang="en-GB" dirty="0"/>
              <a:t>of </a:t>
            </a:r>
            <a:r>
              <a:rPr lang="en-GB" dirty="0" smtClean="0"/>
              <a:t>the data</a:t>
            </a:r>
            <a:endParaRPr lang="en-GB" dirty="0"/>
          </a:p>
        </p:txBody>
      </p:sp>
      <p:sp>
        <p:nvSpPr>
          <p:cNvPr id="3" name="Content Placeholder 2"/>
          <p:cNvSpPr>
            <a:spLocks noGrp="1"/>
          </p:cNvSpPr>
          <p:nvPr>
            <p:ph idx="1"/>
          </p:nvPr>
        </p:nvSpPr>
        <p:spPr>
          <a:xfrm>
            <a:off x="467544" y="1440000"/>
            <a:ext cx="8352928" cy="4797312"/>
          </a:xfrm>
        </p:spPr>
        <p:txBody>
          <a:bodyPr>
            <a:normAutofit fontScale="92500" lnSpcReduction="20000"/>
          </a:bodyPr>
          <a:lstStyle/>
          <a:p>
            <a:pPr>
              <a:lnSpc>
                <a:spcPct val="110000"/>
              </a:lnSpc>
            </a:pPr>
            <a:r>
              <a:rPr lang="en-GB" sz="2000" b="1" dirty="0"/>
              <a:t>There are some considerations that you need to be aware of when reviewing this report:-</a:t>
            </a:r>
          </a:p>
          <a:p>
            <a:pPr>
              <a:lnSpc>
                <a:spcPct val="110000"/>
              </a:lnSpc>
            </a:pPr>
            <a:r>
              <a:rPr lang="en-GB" sz="2000" dirty="0"/>
              <a:t>For this report we are using the point at which a person “disappears” from the NPDA as a definition that they have transitioned, however it does not necessarily mean that they have undergone a planned transition move to adult services, but it is the best proxy that we </a:t>
            </a:r>
            <a:r>
              <a:rPr lang="en-GB" sz="2000" dirty="0" smtClean="0"/>
              <a:t>have </a:t>
            </a:r>
            <a:r>
              <a:rPr lang="en-GB" sz="2000" dirty="0"/>
              <a:t>and defines the process of patients moving from </a:t>
            </a:r>
            <a:r>
              <a:rPr lang="en-GB" sz="2000" dirty="0" smtClean="0"/>
              <a:t>paediatric </a:t>
            </a:r>
            <a:r>
              <a:rPr lang="en-GB" sz="2000" dirty="0"/>
              <a:t>to young adult based care</a:t>
            </a:r>
            <a:r>
              <a:rPr lang="en-GB" sz="2000" dirty="0" smtClean="0"/>
              <a:t>.</a:t>
            </a:r>
            <a:endParaRPr lang="en-GB" sz="2000" dirty="0"/>
          </a:p>
          <a:p>
            <a:pPr>
              <a:lnSpc>
                <a:spcPct val="110000"/>
              </a:lnSpc>
            </a:pPr>
            <a:r>
              <a:rPr lang="en-GB" sz="2000" dirty="0"/>
              <a:t>We do not know the </a:t>
            </a:r>
            <a:r>
              <a:rPr lang="en-GB" sz="2000" dirty="0" smtClean="0"/>
              <a:t>exact </a:t>
            </a:r>
            <a:r>
              <a:rPr lang="en-GB" sz="2000" dirty="0"/>
              <a:t>date a person transitions during the defined year that they move out of paediatric care. Therefore, they may not have received a complete year of care prior to transition and care process rates may not be complete</a:t>
            </a:r>
            <a:r>
              <a:rPr lang="en-GB" sz="2000" dirty="0" smtClean="0"/>
              <a:t>.</a:t>
            </a:r>
          </a:p>
          <a:p>
            <a:pPr>
              <a:lnSpc>
                <a:spcPct val="110000"/>
              </a:lnSpc>
            </a:pPr>
            <a:r>
              <a:rPr lang="en-GB" sz="2000" dirty="0" smtClean="0"/>
              <a:t>The </a:t>
            </a:r>
            <a:r>
              <a:rPr lang="en-GB" sz="2000" dirty="0"/>
              <a:t>data used spans over 10 years of diabetes care. For both the NPDA and NDA national figures for care process and treatment target achievements have improved over that time, therefore the results reported for overall care process and treatment target achievement may not reflect current national figures, and this should be borne in mind when comparing to recently published national reports. </a:t>
            </a:r>
          </a:p>
          <a:p>
            <a:pPr>
              <a:lnSpc>
                <a:spcPct val="110000"/>
              </a:lnSpc>
            </a:pPr>
            <a:endParaRPr lang="en-GB" sz="2000" dirty="0"/>
          </a:p>
          <a:p>
            <a:pPr>
              <a:lnSpc>
                <a:spcPct val="110000"/>
              </a:lnSpc>
            </a:pPr>
            <a:endParaRPr lang="en-GB" sz="2000" dirty="0"/>
          </a:p>
        </p:txBody>
      </p:sp>
      <p:sp>
        <p:nvSpPr>
          <p:cNvPr id="4" name="Slide Number Placeholder 3"/>
          <p:cNvSpPr>
            <a:spLocks noGrp="1"/>
          </p:cNvSpPr>
          <p:nvPr>
            <p:ph type="sldNum" sz="quarter" idx="12"/>
          </p:nvPr>
        </p:nvSpPr>
        <p:spPr/>
        <p:txBody>
          <a:bodyPr/>
          <a:lstStyle/>
          <a:p>
            <a:fld id="{280AA684-6FB9-400F-B313-F111F0F48737}" type="slidenum">
              <a:rPr lang="en-GB" smtClean="0"/>
              <a:t>47</a:t>
            </a:fld>
            <a:endParaRPr lang="en-GB" dirty="0"/>
          </a:p>
        </p:txBody>
      </p:sp>
    </p:spTree>
    <p:extLst>
      <p:ext uri="{BB962C8B-B14F-4D97-AF65-F5344CB8AC3E}">
        <p14:creationId xmlns:p14="http://schemas.microsoft.com/office/powerpoint/2010/main" val="21067434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48</a:t>
            </a:fld>
            <a:endParaRPr lang="en-GB" dirty="0"/>
          </a:p>
        </p:txBody>
      </p:sp>
      <p:sp>
        <p:nvSpPr>
          <p:cNvPr id="6" name="Rectangle 5"/>
          <p:cNvSpPr/>
          <p:nvPr/>
        </p:nvSpPr>
        <p:spPr>
          <a:xfrm>
            <a:off x="539552" y="1412776"/>
            <a:ext cx="8064896" cy="4431983"/>
          </a:xfrm>
          <a:prstGeom prst="rect">
            <a:avLst/>
          </a:prstGeom>
        </p:spPr>
        <p:txBody>
          <a:bodyPr wrap="square">
            <a:spAutoFit/>
          </a:bodyPr>
          <a:lstStyle/>
          <a:p>
            <a:r>
              <a:rPr lang="en-GB" sz="2200" b="1" dirty="0" smtClean="0">
                <a:solidFill>
                  <a:schemeClr val="accent6"/>
                </a:solidFill>
              </a:rPr>
              <a:t>Load, filter and join records.  </a:t>
            </a:r>
          </a:p>
          <a:p>
            <a:endParaRPr lang="en-GB" sz="800" dirty="0">
              <a:solidFill>
                <a:schemeClr val="accent6"/>
              </a:solidFill>
            </a:endParaRPr>
          </a:p>
          <a:p>
            <a:pPr marL="285750" lvl="0" indent="-285750">
              <a:buFont typeface="Arial" panose="020B0604020202020204" pitchFamily="34" charset="0"/>
              <a:buChar char="•"/>
            </a:pPr>
            <a:r>
              <a:rPr lang="en-GB" dirty="0" smtClean="0"/>
              <a:t>Load </a:t>
            </a:r>
            <a:r>
              <a:rPr lang="en-GB" dirty="0"/>
              <a:t>data from the NDA analysis database for each audit year.</a:t>
            </a:r>
            <a:endParaRPr lang="en-GB" sz="1600" dirty="0"/>
          </a:p>
          <a:p>
            <a:pPr marL="285750" lvl="0" indent="-285750">
              <a:buFont typeface="Arial" panose="020B0604020202020204" pitchFamily="34" charset="0"/>
              <a:buChar char="•"/>
            </a:pPr>
            <a:r>
              <a:rPr lang="en-GB" dirty="0"/>
              <a:t>Load NPDA data for each audit year.</a:t>
            </a:r>
            <a:endParaRPr lang="en-GB" sz="1600" dirty="0"/>
          </a:p>
          <a:p>
            <a:pPr marL="285750" lvl="0" indent="-285750">
              <a:buFont typeface="Arial" panose="020B0604020202020204" pitchFamily="34" charset="0"/>
              <a:buChar char="•"/>
            </a:pPr>
            <a:r>
              <a:rPr lang="en-GB" dirty="0"/>
              <a:t>Select the latest record for each NPDA record (by audit year).</a:t>
            </a:r>
            <a:endParaRPr lang="en-GB" sz="1600" dirty="0"/>
          </a:p>
          <a:p>
            <a:pPr marL="285750" lvl="0" indent="-285750">
              <a:buFont typeface="Arial" panose="020B0604020202020204" pitchFamily="34" charset="0"/>
              <a:buChar char="•"/>
            </a:pPr>
            <a:r>
              <a:rPr lang="en-GB" dirty="0"/>
              <a:t>Join the NDA and NPDA data using the NHS_NUMBER field where:</a:t>
            </a:r>
            <a:endParaRPr lang="en-GB" sz="1600" dirty="0"/>
          </a:p>
          <a:p>
            <a:pPr marL="742950" lvl="1" indent="-285750">
              <a:buFont typeface="Arial" panose="020B0604020202020204" pitchFamily="34" charset="0"/>
              <a:buChar char="•"/>
            </a:pPr>
            <a:r>
              <a:rPr lang="en-GB" dirty="0"/>
              <a:t>NPDA audit year = [NDA audit year – 1] … (thereby identifying the </a:t>
            </a:r>
            <a:r>
              <a:rPr lang="en-GB" u="sng" dirty="0"/>
              <a:t>point of transition</a:t>
            </a:r>
            <a:r>
              <a:rPr lang="en-GB" dirty="0"/>
              <a:t>)</a:t>
            </a:r>
            <a:endParaRPr lang="en-GB" sz="1600" dirty="0"/>
          </a:p>
          <a:p>
            <a:pPr marL="285750" lvl="0" indent="-285750">
              <a:buFont typeface="Arial" panose="020B0604020202020204" pitchFamily="34" charset="0"/>
              <a:buChar char="•"/>
            </a:pPr>
            <a:r>
              <a:rPr lang="en-GB" dirty="0"/>
              <a:t>At this point </a:t>
            </a:r>
            <a:r>
              <a:rPr lang="en-GB" dirty="0" smtClean="0"/>
              <a:t> </a:t>
            </a:r>
            <a:r>
              <a:rPr lang="en-GB" dirty="0"/>
              <a:t>records are filtered so that </a:t>
            </a:r>
            <a:r>
              <a:rPr lang="en-GB" dirty="0" smtClean="0"/>
              <a:t>either:</a:t>
            </a:r>
          </a:p>
          <a:p>
            <a:pPr marL="742950" lvl="1" indent="-285750">
              <a:buFont typeface="Arial" panose="020B0604020202020204" pitchFamily="34" charset="0"/>
              <a:buChar char="•"/>
            </a:pPr>
            <a:r>
              <a:rPr lang="en-GB" dirty="0" smtClean="0"/>
              <a:t>Subjects (identified </a:t>
            </a:r>
            <a:r>
              <a:rPr lang="en-GB" dirty="0"/>
              <a:t>by </a:t>
            </a:r>
            <a:r>
              <a:rPr lang="en-GB" dirty="0" smtClean="0"/>
              <a:t>their NHS number) </a:t>
            </a:r>
            <a:r>
              <a:rPr lang="en-GB" dirty="0"/>
              <a:t>with </a:t>
            </a:r>
            <a:r>
              <a:rPr lang="en-GB" dirty="0" smtClean="0"/>
              <a:t>only </a:t>
            </a:r>
            <a:r>
              <a:rPr lang="en-GB" dirty="0"/>
              <a:t>a single </a:t>
            </a:r>
            <a:r>
              <a:rPr lang="en-GB" dirty="0" smtClean="0"/>
              <a:t>transition record are retained or...</a:t>
            </a:r>
          </a:p>
          <a:p>
            <a:pPr marL="742950" lvl="1" indent="-285750">
              <a:buFont typeface="Arial" panose="020B0604020202020204" pitchFamily="34" charset="0"/>
              <a:buChar char="•"/>
            </a:pPr>
            <a:r>
              <a:rPr lang="en-GB" dirty="0" smtClean="0"/>
              <a:t>Only the latest record is retained in cases where a subject had multiple records in an audit year.</a:t>
            </a:r>
            <a:endParaRPr lang="en-GB" dirty="0"/>
          </a:p>
          <a:p>
            <a:pPr marL="285750" lvl="0" indent="-285750">
              <a:buFont typeface="Arial" panose="020B0604020202020204" pitchFamily="34" charset="0"/>
              <a:buChar char="•"/>
            </a:pPr>
            <a:r>
              <a:rPr lang="en-GB" dirty="0"/>
              <a:t>Restrict to:</a:t>
            </a:r>
            <a:endParaRPr lang="en-GB" sz="1600" dirty="0"/>
          </a:p>
          <a:p>
            <a:pPr marL="742950" lvl="1" indent="-285750">
              <a:buFont typeface="Arial" panose="020B0604020202020204" pitchFamily="34" charset="0"/>
              <a:buChar char="•"/>
            </a:pPr>
            <a:r>
              <a:rPr lang="en-GB" dirty="0"/>
              <a:t>People aged </a:t>
            </a:r>
            <a:r>
              <a:rPr lang="en-GB" dirty="0" smtClean="0"/>
              <a:t>≥12years </a:t>
            </a:r>
            <a:r>
              <a:rPr lang="en-GB" dirty="0"/>
              <a:t>old and &lt; 25 years old.</a:t>
            </a:r>
            <a:endParaRPr lang="en-GB" sz="1600" dirty="0"/>
          </a:p>
          <a:p>
            <a:pPr marL="742950" lvl="1" indent="-285750">
              <a:buFont typeface="Arial" panose="020B0604020202020204" pitchFamily="34" charset="0"/>
              <a:buChar char="•"/>
            </a:pPr>
            <a:r>
              <a:rPr lang="en-GB" dirty="0"/>
              <a:t>Type </a:t>
            </a:r>
            <a:r>
              <a:rPr lang="en-GB" dirty="0" smtClean="0"/>
              <a:t>1</a:t>
            </a:r>
          </a:p>
        </p:txBody>
      </p:sp>
    </p:spTree>
    <p:extLst>
      <p:ext uri="{BB962C8B-B14F-4D97-AF65-F5344CB8AC3E}">
        <p14:creationId xmlns:p14="http://schemas.microsoft.com/office/powerpoint/2010/main" val="17633589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49</a:t>
            </a:fld>
            <a:endParaRPr lang="en-GB" dirty="0"/>
          </a:p>
        </p:txBody>
      </p:sp>
      <p:sp>
        <p:nvSpPr>
          <p:cNvPr id="6" name="Rectangle 5"/>
          <p:cNvSpPr/>
          <p:nvPr/>
        </p:nvSpPr>
        <p:spPr>
          <a:xfrm>
            <a:off x="179512" y="1412776"/>
            <a:ext cx="8712968" cy="5386090"/>
          </a:xfrm>
          <a:prstGeom prst="rect">
            <a:avLst/>
          </a:prstGeom>
        </p:spPr>
        <p:txBody>
          <a:bodyPr wrap="square">
            <a:spAutoFit/>
          </a:bodyPr>
          <a:lstStyle/>
          <a:p>
            <a:r>
              <a:rPr lang="en-GB" b="1" dirty="0" smtClean="0">
                <a:solidFill>
                  <a:schemeClr val="accent6"/>
                </a:solidFill>
              </a:rPr>
              <a:t>Target: HbA1c</a:t>
            </a:r>
            <a:r>
              <a:rPr lang="en-GB" dirty="0" smtClean="0">
                <a:solidFill>
                  <a:schemeClr val="accent6"/>
                </a:solidFill>
              </a:rPr>
              <a:t>  </a:t>
            </a:r>
          </a:p>
          <a:p>
            <a:endParaRPr lang="en-GB" sz="800" dirty="0">
              <a:solidFill>
                <a:schemeClr val="accent6"/>
              </a:solidFill>
            </a:endParaRPr>
          </a:p>
          <a:p>
            <a:pPr marL="742950" lvl="1" indent="-285750">
              <a:buFont typeface="Arial" panose="020B0604020202020204" pitchFamily="34" charset="0"/>
              <a:buChar char="•"/>
            </a:pPr>
            <a:r>
              <a:rPr lang="en-GB" dirty="0" smtClean="0"/>
              <a:t>Applied </a:t>
            </a:r>
            <a:r>
              <a:rPr lang="en-GB" dirty="0"/>
              <a:t>to both </a:t>
            </a:r>
            <a:r>
              <a:rPr lang="en-GB" dirty="0" smtClean="0"/>
              <a:t>paediatric </a:t>
            </a:r>
            <a:r>
              <a:rPr lang="en-GB" dirty="0"/>
              <a:t>and adults:</a:t>
            </a:r>
            <a:endParaRPr lang="en-GB" sz="1600" dirty="0"/>
          </a:p>
          <a:p>
            <a:pPr lvl="2" fontAlgn="t"/>
            <a:r>
              <a:rPr lang="en-GB" dirty="0"/>
              <a:t> HbA1c values </a:t>
            </a:r>
            <a:r>
              <a:rPr lang="en-GB" dirty="0" smtClean="0"/>
              <a:t>≤ </a:t>
            </a:r>
            <a:r>
              <a:rPr lang="en-GB" dirty="0"/>
              <a:t>7.5% (equivalent to </a:t>
            </a:r>
            <a:r>
              <a:rPr lang="en-GB" dirty="0" smtClean="0"/>
              <a:t>58 mmol/mol)</a:t>
            </a:r>
            <a:endParaRPr lang="en-GB" dirty="0"/>
          </a:p>
          <a:p>
            <a:pPr marL="1200150" lvl="2" indent="-285750" fontAlgn="t">
              <a:buFont typeface="Arial" panose="020B0604020202020204" pitchFamily="34" charset="0"/>
              <a:buChar char="•"/>
            </a:pPr>
            <a:r>
              <a:rPr lang="en-GB" sz="1600" dirty="0"/>
              <a:t>Values presented in mmol/mol have been converted to percentages using the following formula:</a:t>
            </a:r>
          </a:p>
          <a:p>
            <a:pPr lvl="4" fontAlgn="t"/>
            <a:r>
              <a:rPr lang="en-GB" sz="1600" i="1" dirty="0"/>
              <a:t>HbA1c</a:t>
            </a:r>
            <a:r>
              <a:rPr lang="en-GB" sz="1600" dirty="0"/>
              <a:t> </a:t>
            </a:r>
            <a:r>
              <a:rPr lang="en-GB" sz="1600" i="1" dirty="0"/>
              <a:t>(%)</a:t>
            </a:r>
            <a:r>
              <a:rPr lang="en-GB" sz="1600" dirty="0"/>
              <a:t> = [HbA1c (mmol/mol) / 10.929] + 2.15</a:t>
            </a:r>
          </a:p>
          <a:p>
            <a:pPr marL="1200150" lvl="2" indent="-285750" fontAlgn="t">
              <a:buFont typeface="Arial" panose="020B0604020202020204" pitchFamily="34" charset="0"/>
              <a:buChar char="•"/>
            </a:pPr>
            <a:r>
              <a:rPr lang="en-GB" sz="1600" dirty="0"/>
              <a:t>The need to convert some values reflects the change in how HbA1c was reported post June 1</a:t>
            </a:r>
            <a:r>
              <a:rPr lang="en-GB" sz="1600" baseline="30000" dirty="0"/>
              <a:t>st</a:t>
            </a:r>
            <a:r>
              <a:rPr lang="en-GB" sz="1600" dirty="0"/>
              <a:t> 2009. The change was from reporting HbA1c as a percentage to reporting it in units of mmol per mol of unglycated </a:t>
            </a:r>
            <a:r>
              <a:rPr lang="en-GB" sz="1600" dirty="0" smtClean="0"/>
              <a:t>haemoglobin.</a:t>
            </a:r>
          </a:p>
          <a:p>
            <a:endParaRPr lang="en-GB" sz="800" dirty="0">
              <a:solidFill>
                <a:schemeClr val="accent6"/>
              </a:solidFill>
            </a:endParaRPr>
          </a:p>
          <a:p>
            <a:pPr lvl="0"/>
            <a:r>
              <a:rPr lang="en-GB" b="1" dirty="0" smtClean="0"/>
              <a:t>Risk Factor: Blood Pressure </a:t>
            </a:r>
          </a:p>
          <a:p>
            <a:pPr marL="742950" lvl="1" indent="-285750">
              <a:buFont typeface="Arial" panose="020B0604020202020204" pitchFamily="34" charset="0"/>
              <a:buChar char="•"/>
            </a:pPr>
            <a:r>
              <a:rPr lang="en-GB" dirty="0" smtClean="0"/>
              <a:t>Blood </a:t>
            </a:r>
            <a:r>
              <a:rPr lang="en-GB" dirty="0"/>
              <a:t>pressure threshold for adults and paediatrics:</a:t>
            </a:r>
          </a:p>
          <a:p>
            <a:pPr lvl="2" fontAlgn="t"/>
            <a:r>
              <a:rPr lang="en-GB" dirty="0"/>
              <a:t> Below 140/80 </a:t>
            </a:r>
            <a:r>
              <a:rPr lang="en-GB" dirty="0" smtClean="0"/>
              <a:t>mmHg</a:t>
            </a:r>
            <a:endParaRPr lang="en-GB" dirty="0"/>
          </a:p>
          <a:p>
            <a:pPr lvl="2" fontAlgn="t"/>
            <a:r>
              <a:rPr lang="en-GB" sz="1600" dirty="0" smtClean="0"/>
              <a:t>In </a:t>
            </a:r>
            <a:r>
              <a:rPr lang="en-GB" sz="1600" dirty="0"/>
              <a:t>children blood pressure is related to age and </a:t>
            </a:r>
            <a:r>
              <a:rPr lang="en-GB" sz="1600" dirty="0" smtClean="0"/>
              <a:t>growth, </a:t>
            </a:r>
            <a:r>
              <a:rPr lang="en-GB" sz="1600" dirty="0"/>
              <a:t>however it is expected that all children have a blood pressure below this </a:t>
            </a:r>
            <a:r>
              <a:rPr lang="en-GB" sz="1600" dirty="0" smtClean="0"/>
              <a:t>threshold.</a:t>
            </a:r>
            <a:endParaRPr lang="en-GB" sz="1600" dirty="0"/>
          </a:p>
          <a:p>
            <a:pPr lvl="2" fontAlgn="t"/>
            <a:endParaRPr lang="en-GB" b="1" dirty="0"/>
          </a:p>
          <a:p>
            <a:pPr lvl="0"/>
            <a:r>
              <a:rPr lang="en-GB" b="1" dirty="0" smtClean="0"/>
              <a:t>Risk Factor: Cholesterol</a:t>
            </a:r>
            <a:endParaRPr lang="en-GB" sz="1600" b="1" dirty="0"/>
          </a:p>
          <a:p>
            <a:pPr marL="742950" lvl="1" indent="-285750">
              <a:buFont typeface="Arial" panose="020B0604020202020204" pitchFamily="34" charset="0"/>
              <a:buChar char="•"/>
            </a:pPr>
            <a:r>
              <a:rPr lang="en-GB" dirty="0"/>
              <a:t>Applied to both </a:t>
            </a:r>
            <a:r>
              <a:rPr lang="en-GB" dirty="0" smtClean="0"/>
              <a:t>paediatric </a:t>
            </a:r>
            <a:r>
              <a:rPr lang="en-GB" dirty="0"/>
              <a:t>and adults:</a:t>
            </a:r>
            <a:endParaRPr lang="en-GB" sz="1600" dirty="0"/>
          </a:p>
          <a:p>
            <a:pPr lvl="2" fontAlgn="t"/>
            <a:r>
              <a:rPr lang="en-GB" dirty="0"/>
              <a:t> Total cholesterol: under 4.0 mmol/l</a:t>
            </a:r>
            <a:endParaRPr lang="en-GB" sz="1600" dirty="0"/>
          </a:p>
          <a:p>
            <a:pPr marL="1200150" lvl="2" indent="-285750" fontAlgn="t">
              <a:buFont typeface="Arial" panose="020B0604020202020204" pitchFamily="34" charset="0"/>
              <a:buChar char="•"/>
            </a:pPr>
            <a:endParaRPr lang="en-GB" sz="1600" dirty="0"/>
          </a:p>
        </p:txBody>
      </p:sp>
    </p:spTree>
    <p:extLst>
      <p:ext uri="{BB962C8B-B14F-4D97-AF65-F5344CB8AC3E}">
        <p14:creationId xmlns:p14="http://schemas.microsoft.com/office/powerpoint/2010/main" val="3733864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lnSpcReduction="10000"/>
          </a:bodyPr>
          <a:lstStyle/>
          <a:p>
            <a:r>
              <a:rPr lang="en-GB" sz="2200" dirty="0" smtClean="0"/>
              <a:t>This is the first published report for the NDTA. This report has linked data from the NPDA and NDA for the audit period 2003-04 to 2013-14</a:t>
            </a:r>
            <a:r>
              <a:rPr lang="en-GB" sz="2200" dirty="0"/>
              <a:t>. The NDTA focusses on young people with Type 1 diabetes, the report does not include those with Type 2 diabetes. </a:t>
            </a:r>
            <a:endParaRPr lang="en-GB" sz="2200" dirty="0" smtClean="0"/>
          </a:p>
          <a:p>
            <a:pPr marL="0" indent="0">
              <a:buNone/>
            </a:pPr>
            <a:endParaRPr lang="en-GB" sz="2200" dirty="0"/>
          </a:p>
          <a:p>
            <a:r>
              <a:rPr lang="en-GB" sz="2200" dirty="0" smtClean="0"/>
              <a:t>The report aims to answer the following audit questions:-</a:t>
            </a:r>
          </a:p>
          <a:p>
            <a:pPr marL="857250" lvl="1" indent="-457200">
              <a:buFont typeface="+mj-lt"/>
              <a:buAutoNum type="arabicPeriod"/>
            </a:pPr>
            <a:r>
              <a:rPr lang="en-GB" dirty="0"/>
              <a:t>Is the transition from paediatric to adult care associated with changes in care process completion rates?</a:t>
            </a:r>
          </a:p>
          <a:p>
            <a:pPr marL="857250" lvl="1" indent="-457200">
              <a:buFont typeface="+mj-lt"/>
              <a:buAutoNum type="arabicPeriod"/>
            </a:pPr>
            <a:r>
              <a:rPr lang="en-GB" dirty="0"/>
              <a:t>Is the transition from paediatric to adult care associated with a change in treatment target achievements? </a:t>
            </a:r>
            <a:endParaRPr lang="en-GB" dirty="0" smtClean="0"/>
          </a:p>
          <a:p>
            <a:pPr marL="857250" lvl="1" indent="-457200">
              <a:buFont typeface="+mj-lt"/>
              <a:buAutoNum type="arabicPeriod"/>
            </a:pPr>
            <a:r>
              <a:rPr lang="en-GB" dirty="0" smtClean="0"/>
              <a:t>Is </a:t>
            </a:r>
            <a:r>
              <a:rPr lang="en-GB" dirty="0"/>
              <a:t>the transition from paediatric to adult care associated with changes in episodes of diabetic ketoacidosis (DKA)?</a:t>
            </a:r>
          </a:p>
          <a:p>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a:t>
            </a:fld>
            <a:endParaRPr lang="en-GB" dirty="0"/>
          </a:p>
        </p:txBody>
      </p:sp>
    </p:spTree>
    <p:extLst>
      <p:ext uri="{BB962C8B-B14F-4D97-AF65-F5344CB8AC3E}">
        <p14:creationId xmlns:p14="http://schemas.microsoft.com/office/powerpoint/2010/main" val="24432393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50</a:t>
            </a:fld>
            <a:endParaRPr lang="en-GB" dirty="0"/>
          </a:p>
        </p:txBody>
      </p:sp>
      <p:sp>
        <p:nvSpPr>
          <p:cNvPr id="6" name="Rectangle 5"/>
          <p:cNvSpPr/>
          <p:nvPr/>
        </p:nvSpPr>
        <p:spPr>
          <a:xfrm>
            <a:off x="539552" y="1412776"/>
            <a:ext cx="8064896" cy="4708981"/>
          </a:xfrm>
          <a:prstGeom prst="rect">
            <a:avLst/>
          </a:prstGeom>
        </p:spPr>
        <p:txBody>
          <a:bodyPr wrap="square">
            <a:spAutoFit/>
          </a:bodyPr>
          <a:lstStyle/>
          <a:p>
            <a:r>
              <a:rPr lang="en-GB" sz="2200" b="1" dirty="0">
                <a:solidFill>
                  <a:schemeClr val="accent6"/>
                </a:solidFill>
              </a:rPr>
              <a:t>R</a:t>
            </a:r>
            <a:r>
              <a:rPr lang="en-GB" sz="2200" b="1" dirty="0" smtClean="0">
                <a:solidFill>
                  <a:schemeClr val="accent6"/>
                </a:solidFill>
              </a:rPr>
              <a:t>isk factor: Kidney</a:t>
            </a:r>
            <a:endParaRPr lang="en-GB" sz="2200" dirty="0" smtClean="0">
              <a:solidFill>
                <a:schemeClr val="accent6"/>
              </a:solidFill>
            </a:endParaRPr>
          </a:p>
          <a:p>
            <a:endParaRPr lang="en-GB" sz="800" dirty="0">
              <a:solidFill>
                <a:schemeClr val="accent6"/>
              </a:solidFill>
            </a:endParaRPr>
          </a:p>
          <a:p>
            <a:pPr lvl="0"/>
            <a:r>
              <a:rPr lang="en-GB" i="1" dirty="0" smtClean="0"/>
              <a:t>Kidney</a:t>
            </a:r>
            <a:r>
              <a:rPr lang="en-GB" dirty="0"/>
              <a:t>:</a:t>
            </a:r>
            <a:endParaRPr lang="en-GB" sz="1600" dirty="0"/>
          </a:p>
          <a:p>
            <a:pPr lvl="1"/>
            <a:r>
              <a:rPr lang="en-GB" dirty="0"/>
              <a:t>Kidney threshold for paediatric:</a:t>
            </a:r>
            <a:endParaRPr lang="en-GB" sz="1600" dirty="0"/>
          </a:p>
          <a:p>
            <a:pPr marL="1200150" lvl="2" indent="-285750">
              <a:buFont typeface="Arial" panose="020B0604020202020204" pitchFamily="34" charset="0"/>
              <a:buChar char="•"/>
            </a:pPr>
            <a:r>
              <a:rPr lang="en-GB" i="1" dirty="0"/>
              <a:t>Albumin/creatinine ratio: </a:t>
            </a:r>
          </a:p>
          <a:p>
            <a:pPr marL="1657350" lvl="3" indent="-285750">
              <a:buFont typeface="Arial" panose="020B0604020202020204" pitchFamily="34" charset="0"/>
              <a:buChar char="•"/>
            </a:pPr>
            <a:r>
              <a:rPr lang="en-GB" dirty="0">
                <a:solidFill>
                  <a:schemeClr val="accent6"/>
                </a:solidFill>
              </a:rPr>
              <a:t>Less than or equal to 2.5 mg/mmol (</a:t>
            </a:r>
            <a:r>
              <a:rPr lang="en-GB" dirty="0" smtClean="0">
                <a:solidFill>
                  <a:schemeClr val="accent6"/>
                </a:solidFill>
              </a:rPr>
              <a:t>male)</a:t>
            </a:r>
          </a:p>
          <a:p>
            <a:pPr marL="1657350" lvl="3" indent="-285750">
              <a:buFont typeface="Arial" panose="020B0604020202020204" pitchFamily="34" charset="0"/>
              <a:buChar char="•"/>
            </a:pPr>
            <a:r>
              <a:rPr lang="en-GB" dirty="0" smtClean="0">
                <a:solidFill>
                  <a:schemeClr val="accent6"/>
                </a:solidFill>
              </a:rPr>
              <a:t>Less than or equal to 3.5 </a:t>
            </a:r>
            <a:r>
              <a:rPr lang="en-GB" dirty="0">
                <a:solidFill>
                  <a:schemeClr val="accent6"/>
                </a:solidFill>
              </a:rPr>
              <a:t>mg/mmol (female)</a:t>
            </a:r>
          </a:p>
          <a:p>
            <a:pPr lvl="1"/>
            <a:r>
              <a:rPr lang="en-GB" dirty="0"/>
              <a:t>Kidney thresholds for adult:</a:t>
            </a:r>
            <a:endParaRPr lang="en-GB" sz="1600" dirty="0"/>
          </a:p>
          <a:p>
            <a:pPr marL="1200150" lvl="2" indent="-285750" fontAlgn="t">
              <a:buFont typeface="Arial" panose="020B0604020202020204" pitchFamily="34" charset="0"/>
              <a:buChar char="•"/>
            </a:pPr>
            <a:r>
              <a:rPr lang="en-GB" i="1" dirty="0"/>
              <a:t>Albumin/creatinine ratio: </a:t>
            </a:r>
          </a:p>
          <a:p>
            <a:pPr marL="1657350" lvl="3" indent="-285750" fontAlgn="t">
              <a:buFont typeface="Arial" panose="020B0604020202020204" pitchFamily="34" charset="0"/>
              <a:buChar char="•"/>
            </a:pPr>
            <a:r>
              <a:rPr lang="en-GB" dirty="0">
                <a:solidFill>
                  <a:schemeClr val="accent6"/>
                </a:solidFill>
              </a:rPr>
              <a:t>Less than or equal to 2.5 mg/mmol (male) or 3.5 mg/mmol (female)</a:t>
            </a:r>
          </a:p>
          <a:p>
            <a:pPr marL="1200150" lvl="2" indent="-285750" fontAlgn="t">
              <a:buFont typeface="Arial" panose="020B0604020202020204" pitchFamily="34" charset="0"/>
              <a:buChar char="•"/>
            </a:pPr>
            <a:r>
              <a:rPr lang="en-GB" i="1" dirty="0"/>
              <a:t>Albumin concentration: </a:t>
            </a:r>
          </a:p>
          <a:p>
            <a:pPr marL="1657350" lvl="3" indent="-285750" fontAlgn="t">
              <a:buFont typeface="Arial" panose="020B0604020202020204" pitchFamily="34" charset="0"/>
              <a:buChar char="•"/>
            </a:pPr>
            <a:r>
              <a:rPr lang="en-GB" dirty="0">
                <a:solidFill>
                  <a:schemeClr val="accent6"/>
                </a:solidFill>
              </a:rPr>
              <a:t>Less than or equal to 20mg/L</a:t>
            </a:r>
          </a:p>
          <a:p>
            <a:pPr marL="1200150" lvl="2" indent="-285750" fontAlgn="t">
              <a:buFont typeface="Arial" panose="020B0604020202020204" pitchFamily="34" charset="0"/>
              <a:buChar char="•"/>
            </a:pPr>
            <a:r>
              <a:rPr lang="en-GB" i="1" dirty="0"/>
              <a:t>Albumin excretion (overnight): </a:t>
            </a:r>
          </a:p>
          <a:p>
            <a:pPr marL="1657350" lvl="3" indent="-285750" fontAlgn="t">
              <a:buFont typeface="Arial" panose="020B0604020202020204" pitchFamily="34" charset="0"/>
              <a:buChar char="•"/>
            </a:pPr>
            <a:r>
              <a:rPr lang="en-GB" dirty="0">
                <a:solidFill>
                  <a:schemeClr val="accent6"/>
                </a:solidFill>
              </a:rPr>
              <a:t>Less than or equal to 20µg/min</a:t>
            </a:r>
          </a:p>
          <a:p>
            <a:pPr marL="1200150" lvl="2" indent="-285750" fontAlgn="t">
              <a:buFont typeface="Arial" panose="020B0604020202020204" pitchFamily="34" charset="0"/>
              <a:buChar char="•"/>
            </a:pPr>
            <a:r>
              <a:rPr lang="en-GB" i="1" dirty="0"/>
              <a:t>Albumin excretion (24 hours): </a:t>
            </a:r>
          </a:p>
          <a:p>
            <a:pPr marL="1657350" lvl="3" indent="-285750" fontAlgn="t">
              <a:buFont typeface="Arial" panose="020B0604020202020204" pitchFamily="34" charset="0"/>
              <a:buChar char="•"/>
            </a:pPr>
            <a:r>
              <a:rPr lang="en-GB" dirty="0">
                <a:solidFill>
                  <a:schemeClr val="accent6"/>
                </a:solidFill>
              </a:rPr>
              <a:t>Less than or equal to 30mg/24h</a:t>
            </a:r>
            <a:endParaRPr lang="en-GB" dirty="0" smtClean="0"/>
          </a:p>
        </p:txBody>
      </p:sp>
    </p:spTree>
    <p:extLst>
      <p:ext uri="{BB962C8B-B14F-4D97-AF65-F5344CB8AC3E}">
        <p14:creationId xmlns:p14="http://schemas.microsoft.com/office/powerpoint/2010/main" val="26120645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51</a:t>
            </a:fld>
            <a:endParaRPr lang="en-GB" dirty="0"/>
          </a:p>
        </p:txBody>
      </p:sp>
      <p:sp>
        <p:nvSpPr>
          <p:cNvPr id="6" name="Rectangle 5"/>
          <p:cNvSpPr/>
          <p:nvPr/>
        </p:nvSpPr>
        <p:spPr>
          <a:xfrm>
            <a:off x="539552" y="1412776"/>
            <a:ext cx="8064896" cy="4231928"/>
          </a:xfrm>
          <a:prstGeom prst="rect">
            <a:avLst/>
          </a:prstGeom>
        </p:spPr>
        <p:txBody>
          <a:bodyPr wrap="square">
            <a:spAutoFit/>
          </a:bodyPr>
          <a:lstStyle/>
          <a:p>
            <a:r>
              <a:rPr lang="en-GB" sz="2200" b="1" dirty="0" smtClean="0">
                <a:solidFill>
                  <a:schemeClr val="accent6"/>
                </a:solidFill>
              </a:rPr>
              <a:t>Null values</a:t>
            </a:r>
            <a:r>
              <a:rPr lang="en-GB" sz="2200" dirty="0" smtClean="0">
                <a:solidFill>
                  <a:schemeClr val="accent6"/>
                </a:solidFill>
              </a:rPr>
              <a:t>.  </a:t>
            </a:r>
          </a:p>
          <a:p>
            <a:endParaRPr lang="en-GB" sz="800" dirty="0">
              <a:solidFill>
                <a:schemeClr val="accent6"/>
              </a:solidFill>
            </a:endParaRPr>
          </a:p>
          <a:p>
            <a:pPr lvl="0">
              <a:spcAft>
                <a:spcPts val="600"/>
              </a:spcAft>
            </a:pPr>
            <a:r>
              <a:rPr lang="en-GB" dirty="0" smtClean="0"/>
              <a:t>Null </a:t>
            </a:r>
            <a:r>
              <a:rPr lang="en-GB" dirty="0"/>
              <a:t>values occur where there is </a:t>
            </a:r>
            <a:r>
              <a:rPr lang="en-GB" dirty="0" smtClean="0"/>
              <a:t>an absent field </a:t>
            </a:r>
            <a:r>
              <a:rPr lang="en-GB" dirty="0"/>
              <a:t>value in the loaded data. In the tables presented the nulls refer to null entries in the demographic fields by which the data has been grouped. </a:t>
            </a:r>
            <a:endParaRPr lang="en-GB" sz="1600" dirty="0"/>
          </a:p>
          <a:p>
            <a:pPr lvl="0"/>
            <a:r>
              <a:rPr lang="en-GB" dirty="0"/>
              <a:t>The exceptions are as follows:</a:t>
            </a:r>
            <a:endParaRPr lang="en-GB" sz="1600" dirty="0"/>
          </a:p>
          <a:p>
            <a:pPr marL="742950" lvl="1" indent="-285750">
              <a:buFont typeface="Arial" panose="020B0604020202020204" pitchFamily="34" charset="0"/>
              <a:buChar char="•"/>
            </a:pPr>
            <a:r>
              <a:rPr lang="en-GB" dirty="0" smtClean="0"/>
              <a:t>For </a:t>
            </a:r>
            <a:r>
              <a:rPr lang="en-GB" dirty="0"/>
              <a:t>‘</a:t>
            </a:r>
            <a:r>
              <a:rPr lang="en-GB" i="1" dirty="0"/>
              <a:t>By Duration</a:t>
            </a:r>
            <a:r>
              <a:rPr lang="en-GB" dirty="0" smtClean="0"/>
              <a:t>’, </a:t>
            </a:r>
            <a:r>
              <a:rPr lang="en-GB" dirty="0"/>
              <a:t>where data has been grouped by duration of </a:t>
            </a:r>
            <a:r>
              <a:rPr lang="en-GB" dirty="0" smtClean="0"/>
              <a:t>diabetes, </a:t>
            </a:r>
            <a:r>
              <a:rPr lang="en-GB" dirty="0"/>
              <a:t>a number of records had a duration of diabetes value of -1. These values have been recoded as nulls.</a:t>
            </a:r>
            <a:endParaRPr lang="en-GB" sz="1600" dirty="0"/>
          </a:p>
          <a:p>
            <a:pPr marL="742950" lvl="1" indent="-285750">
              <a:buFont typeface="Arial" panose="020B0604020202020204" pitchFamily="34" charset="0"/>
              <a:buChar char="•"/>
            </a:pPr>
            <a:r>
              <a:rPr lang="en-GB" dirty="0"/>
              <a:t>In cases (such as sex or ethnicity) where the field is common to both the NDA and the NPDA and the field value in, for example, the NDA is a null and the corresponding field in the NPDA has a valid value then the valid value has been used to group the record. This has had the effect of reducing the number of records grouped under null in the tables.</a:t>
            </a:r>
            <a:endParaRPr lang="en-GB" sz="1600" dirty="0"/>
          </a:p>
        </p:txBody>
      </p:sp>
    </p:spTree>
    <p:extLst>
      <p:ext uri="{BB962C8B-B14F-4D97-AF65-F5344CB8AC3E}">
        <p14:creationId xmlns:p14="http://schemas.microsoft.com/office/powerpoint/2010/main" val="42039018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52</a:t>
            </a:fld>
            <a:endParaRPr lang="en-GB" dirty="0"/>
          </a:p>
        </p:txBody>
      </p:sp>
      <p:sp>
        <p:nvSpPr>
          <p:cNvPr id="6" name="Rectangle 5"/>
          <p:cNvSpPr/>
          <p:nvPr/>
        </p:nvSpPr>
        <p:spPr>
          <a:xfrm>
            <a:off x="251520" y="1268760"/>
            <a:ext cx="8568952" cy="5339923"/>
          </a:xfrm>
          <a:prstGeom prst="rect">
            <a:avLst/>
          </a:prstGeom>
        </p:spPr>
        <p:txBody>
          <a:bodyPr wrap="square">
            <a:spAutoFit/>
          </a:bodyPr>
          <a:lstStyle/>
          <a:p>
            <a:r>
              <a:rPr lang="en-GB" sz="2200" b="1" dirty="0">
                <a:solidFill>
                  <a:schemeClr val="accent6"/>
                </a:solidFill>
              </a:rPr>
              <a:t>DKA Hospital Inpatient </a:t>
            </a:r>
            <a:r>
              <a:rPr lang="en-GB" sz="2200" b="1" dirty="0" smtClean="0">
                <a:solidFill>
                  <a:schemeClr val="accent6"/>
                </a:solidFill>
              </a:rPr>
              <a:t>Admissions</a:t>
            </a:r>
            <a:r>
              <a:rPr lang="en-GB" sz="2200" dirty="0" smtClean="0">
                <a:solidFill>
                  <a:schemeClr val="accent6"/>
                </a:solidFill>
              </a:rPr>
              <a:t>.  </a:t>
            </a:r>
          </a:p>
          <a:p>
            <a:endParaRPr lang="en-GB" sz="800" dirty="0">
              <a:solidFill>
                <a:schemeClr val="accent6"/>
              </a:solidFill>
            </a:endParaRPr>
          </a:p>
          <a:p>
            <a:pPr>
              <a:spcAft>
                <a:spcPts val="600"/>
              </a:spcAft>
            </a:pPr>
            <a:r>
              <a:rPr lang="en-GB" sz="1900" dirty="0"/>
              <a:t>Selected hospital inpatient data from the HES system was linked to the data on transition</a:t>
            </a:r>
            <a:r>
              <a:rPr lang="en-GB" sz="1900" dirty="0" smtClean="0"/>
              <a:t>:</a:t>
            </a:r>
          </a:p>
          <a:p>
            <a:pPr marL="342900" indent="-342900">
              <a:spcAft>
                <a:spcPts val="600"/>
              </a:spcAft>
              <a:buFont typeface="Arial" panose="020B0604020202020204" pitchFamily="34" charset="0"/>
              <a:buChar char="•"/>
            </a:pPr>
            <a:r>
              <a:rPr lang="en-GB" sz="1900" dirty="0"/>
              <a:t>Inpatient data was available from 2003/04.</a:t>
            </a:r>
          </a:p>
          <a:p>
            <a:pPr marL="342900" indent="-342900">
              <a:spcAft>
                <a:spcPts val="600"/>
              </a:spcAft>
              <a:buFont typeface="Arial" panose="020B0604020202020204" pitchFamily="34" charset="0"/>
              <a:buChar char="•"/>
            </a:pPr>
            <a:r>
              <a:rPr lang="en-GB" sz="1900" dirty="0" smtClean="0"/>
              <a:t>The </a:t>
            </a:r>
            <a:r>
              <a:rPr lang="en-GB" sz="1900" dirty="0"/>
              <a:t>data from HES was filtered on:</a:t>
            </a:r>
          </a:p>
          <a:p>
            <a:pPr marL="742950" lvl="1" indent="-285750">
              <a:buFont typeface="Arial" panose="020B0604020202020204" pitchFamily="34" charset="0"/>
              <a:buChar char="•"/>
            </a:pPr>
            <a:r>
              <a:rPr lang="en-GB" sz="1600" dirty="0"/>
              <a:t>Episodes with either a primary or secondary diagnosis of DKA.</a:t>
            </a:r>
          </a:p>
          <a:p>
            <a:pPr marL="742950" lvl="1" indent="-285750">
              <a:buFont typeface="Arial" panose="020B0604020202020204" pitchFamily="34" charset="0"/>
              <a:buChar char="•"/>
            </a:pPr>
            <a:r>
              <a:rPr lang="en-GB" sz="1600" dirty="0"/>
              <a:t>Finished episodes of inpatient care.</a:t>
            </a:r>
          </a:p>
          <a:p>
            <a:pPr marL="742950" lvl="1" indent="-285750">
              <a:buFont typeface="Arial" panose="020B0604020202020204" pitchFamily="34" charset="0"/>
              <a:buChar char="•"/>
            </a:pPr>
            <a:r>
              <a:rPr lang="en-GB" sz="1600" dirty="0"/>
              <a:t>The final episode in a spell of care (a spell being a series of related episodes).</a:t>
            </a:r>
          </a:p>
          <a:p>
            <a:pPr marL="742950" lvl="1" indent="-285750">
              <a:buFont typeface="Arial" panose="020B0604020202020204" pitchFamily="34" charset="0"/>
              <a:buChar char="•"/>
            </a:pPr>
            <a:r>
              <a:rPr lang="en-GB" sz="1600" dirty="0"/>
              <a:t>Episodes of the general type (i.e. </a:t>
            </a:r>
            <a:r>
              <a:rPr lang="en-GB" sz="1600" dirty="0" smtClean="0"/>
              <a:t>other than </a:t>
            </a:r>
            <a:r>
              <a:rPr lang="en-GB" sz="1600" dirty="0"/>
              <a:t>maternity or mental </a:t>
            </a:r>
            <a:r>
              <a:rPr lang="en-GB" sz="1600" dirty="0" smtClean="0"/>
              <a:t>health episodes).</a:t>
            </a:r>
            <a:endParaRPr lang="en-GB" sz="1600" dirty="0"/>
          </a:p>
          <a:p>
            <a:pPr marL="742950" lvl="1" indent="-285750">
              <a:buFont typeface="Arial" panose="020B0604020202020204" pitchFamily="34" charset="0"/>
              <a:buChar char="•"/>
            </a:pPr>
            <a:r>
              <a:rPr lang="en-GB" sz="1600" dirty="0"/>
              <a:t>Age at admission of 27 years or less</a:t>
            </a:r>
            <a:r>
              <a:rPr lang="en-GB" sz="1600" dirty="0" smtClean="0"/>
              <a:t>.</a:t>
            </a:r>
          </a:p>
          <a:p>
            <a:pPr lvl="1"/>
            <a:endParaRPr lang="en-GB" sz="1600" dirty="0"/>
          </a:p>
          <a:p>
            <a:pPr marL="342900" indent="-342900">
              <a:spcAft>
                <a:spcPts val="600"/>
              </a:spcAft>
              <a:buFont typeface="Arial" panose="020B0604020202020204" pitchFamily="34" charset="0"/>
              <a:buChar char="•"/>
            </a:pPr>
            <a:r>
              <a:rPr lang="en-GB" sz="1900" dirty="0"/>
              <a:t>The transition data was truncated by three years at it’s beginning and end. The resultant time series covered the period 2006/07 to </a:t>
            </a:r>
            <a:r>
              <a:rPr lang="en-GB" sz="1900" dirty="0" smtClean="0"/>
              <a:t>2011/12.</a:t>
            </a:r>
            <a:endParaRPr lang="en-GB" sz="1900" dirty="0"/>
          </a:p>
          <a:p>
            <a:pPr marL="342900" indent="-342900">
              <a:spcAft>
                <a:spcPts val="600"/>
              </a:spcAft>
              <a:buFont typeface="Arial" panose="020B0604020202020204" pitchFamily="34" charset="0"/>
              <a:buChar char="•"/>
            </a:pPr>
            <a:r>
              <a:rPr lang="en-GB" sz="1900" dirty="0" smtClean="0"/>
              <a:t>HES </a:t>
            </a:r>
            <a:r>
              <a:rPr lang="en-GB" sz="1900" dirty="0"/>
              <a:t>episodes that occurred prior to, or during, the year of diagnosis were excluded. </a:t>
            </a:r>
            <a:endParaRPr lang="en-GB" sz="1900" dirty="0" smtClean="0"/>
          </a:p>
          <a:p>
            <a:pPr marL="342900" indent="-342900">
              <a:spcAft>
                <a:spcPts val="600"/>
              </a:spcAft>
              <a:buFont typeface="Arial" panose="020B0604020202020204" pitchFamily="34" charset="0"/>
              <a:buChar char="•"/>
            </a:pPr>
            <a:r>
              <a:rPr lang="en-GB" sz="1900" dirty="0" smtClean="0"/>
              <a:t>The </a:t>
            </a:r>
            <a:r>
              <a:rPr lang="en-GB" sz="1900" dirty="0"/>
              <a:t>remaining HES episodes were then restricted to those that occurred within +/- 3 years of the year of transition</a:t>
            </a:r>
            <a:r>
              <a:rPr lang="en-GB" sz="1900" dirty="0" smtClean="0"/>
              <a:t>.</a:t>
            </a:r>
            <a:endParaRPr lang="en-GB" sz="1900" dirty="0"/>
          </a:p>
        </p:txBody>
      </p:sp>
    </p:spTree>
    <p:extLst>
      <p:ext uri="{BB962C8B-B14F-4D97-AF65-F5344CB8AC3E}">
        <p14:creationId xmlns:p14="http://schemas.microsoft.com/office/powerpoint/2010/main" val="42734896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2003-2014</a:t>
            </a:r>
          </a:p>
        </p:txBody>
      </p:sp>
      <p:sp>
        <p:nvSpPr>
          <p:cNvPr id="4" name="Slide Number Placeholder 3"/>
          <p:cNvSpPr>
            <a:spLocks noGrp="1"/>
          </p:cNvSpPr>
          <p:nvPr>
            <p:ph type="sldNum" sz="quarter" idx="12"/>
          </p:nvPr>
        </p:nvSpPr>
        <p:spPr/>
        <p:txBody>
          <a:bodyPr/>
          <a:lstStyle/>
          <a:p>
            <a:fld id="{280AA684-6FB9-400F-B313-F111F0F48737}" type="slidenum">
              <a:rPr lang="en-GB" smtClean="0"/>
              <a:t>53</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2938008"/>
            <a:ext cx="6246440" cy="954107"/>
          </a:xfrm>
          <a:prstGeom prst="rect">
            <a:avLst/>
          </a:prstGeom>
        </p:spPr>
        <p:txBody>
          <a:bodyPr wrap="square">
            <a:spAutoFit/>
          </a:bodyPr>
          <a:lstStyle/>
          <a:p>
            <a:r>
              <a:rPr lang="en-GB" sz="2800" b="1" dirty="0">
                <a:solidFill>
                  <a:schemeClr val="accent1"/>
                </a:solidFill>
              </a:rPr>
              <a:t>Definitions, footnotes, data sources and further reading</a:t>
            </a:r>
          </a:p>
        </p:txBody>
      </p:sp>
    </p:spTree>
    <p:extLst>
      <p:ext uri="{BB962C8B-B14F-4D97-AF65-F5344CB8AC3E}">
        <p14:creationId xmlns:p14="http://schemas.microsoft.com/office/powerpoint/2010/main" val="31261202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3"/>
            <a:ext cx="7632000" cy="648072"/>
          </a:xfrm>
        </p:spPr>
        <p:txBody>
          <a:bodyPr/>
          <a:lstStyle/>
          <a:p>
            <a:r>
              <a:rPr lang="en-GB" dirty="0" smtClean="0"/>
              <a:t>Definitions</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54</a:t>
            </a:fld>
            <a:endParaRPr lang="en-GB" dirty="0"/>
          </a:p>
        </p:txBody>
      </p:sp>
      <p:sp>
        <p:nvSpPr>
          <p:cNvPr id="6" name="TextBox 5"/>
          <p:cNvSpPr txBox="1"/>
          <p:nvPr/>
        </p:nvSpPr>
        <p:spPr>
          <a:xfrm>
            <a:off x="251520" y="1340768"/>
            <a:ext cx="8496944" cy="5724644"/>
          </a:xfrm>
          <a:prstGeom prst="rect">
            <a:avLst/>
          </a:prstGeom>
          <a:noFill/>
        </p:spPr>
        <p:txBody>
          <a:bodyPr wrap="square" rtlCol="0">
            <a:spAutoFit/>
          </a:bodyPr>
          <a:lstStyle/>
          <a:p>
            <a:pPr>
              <a:spcAft>
                <a:spcPts val="600"/>
              </a:spcAft>
            </a:pPr>
            <a:r>
              <a:rPr lang="en-GB" sz="1500" b="1" dirty="0">
                <a:solidFill>
                  <a:schemeClr val="accent1"/>
                </a:solidFill>
              </a:rPr>
              <a:t>Diabetes </a:t>
            </a:r>
            <a:endParaRPr lang="en-GB" sz="1500" b="1" dirty="0" smtClean="0">
              <a:solidFill>
                <a:schemeClr val="accent1"/>
              </a:solidFill>
            </a:endParaRPr>
          </a:p>
          <a:p>
            <a:pPr>
              <a:spcAft>
                <a:spcPts val="600"/>
              </a:spcAft>
            </a:pPr>
            <a:r>
              <a:rPr lang="en-GB" sz="1500" dirty="0" smtClean="0"/>
              <a:t>Is </a:t>
            </a:r>
            <a:r>
              <a:rPr lang="en-GB" sz="1500" dirty="0"/>
              <a:t>a condition where the amount of glucose in the blood is too high because the pancreas doesn’t produce enough insulin.  Insulin is a hormone produced by the pancreas that allows glucose to be used as a body fuel and other nutrients to be used as building blocks. There are two main types of diabetes: Type 1 diabetes (no insulin); Type 2 diabetes (insufficient insulin</a:t>
            </a:r>
            <a:r>
              <a:rPr lang="en-GB" sz="1500" dirty="0" smtClean="0"/>
              <a:t>).</a:t>
            </a:r>
            <a:endParaRPr lang="en-GB" sz="1500" dirty="0"/>
          </a:p>
          <a:p>
            <a:endParaRPr lang="en-GB" sz="1500" b="1" dirty="0"/>
          </a:p>
          <a:p>
            <a:pPr>
              <a:spcAft>
                <a:spcPts val="600"/>
              </a:spcAft>
            </a:pPr>
            <a:r>
              <a:rPr lang="en-GB" sz="1500" b="1" dirty="0">
                <a:solidFill>
                  <a:schemeClr val="accent1"/>
                </a:solidFill>
              </a:rPr>
              <a:t>Care Processes (NICE recommends all of these at least once a year)</a:t>
            </a:r>
          </a:p>
          <a:p>
            <a:r>
              <a:rPr lang="en-GB" sz="1500" b="1" dirty="0"/>
              <a:t>Blood </a:t>
            </a:r>
            <a:r>
              <a:rPr lang="en-GB" sz="1500" b="1" dirty="0" smtClean="0"/>
              <a:t>Pressure</a:t>
            </a:r>
            <a:r>
              <a:rPr lang="en-GB" sz="1500" dirty="0"/>
              <a:t> </a:t>
            </a:r>
            <a:r>
              <a:rPr lang="en-GB" sz="1500" dirty="0" smtClean="0"/>
              <a:t>– a </a:t>
            </a:r>
            <a:r>
              <a:rPr lang="en-GB" sz="1500" dirty="0"/>
              <a:t>measurement of the force driving the blood through the arteries. Blood pressure readings contain two figures, e.g.130/80. The first is known as the systolic pressure which is produced when the heart contracts. The second is the diastolic pressure which is when the heart relaxes to refill with blood.</a:t>
            </a:r>
          </a:p>
          <a:p>
            <a:r>
              <a:rPr lang="en-GB" sz="1500" b="1" dirty="0"/>
              <a:t>BMI measurement</a:t>
            </a:r>
            <a:r>
              <a:rPr lang="en-GB" sz="1500" dirty="0"/>
              <a:t> – Body Mass Index calculated from weight and height to classify under, normal and </a:t>
            </a:r>
            <a:r>
              <a:rPr lang="en-GB" sz="1500" dirty="0" smtClean="0"/>
              <a:t>over-weight.</a:t>
            </a:r>
            <a:endParaRPr lang="en-GB" sz="1500" dirty="0"/>
          </a:p>
          <a:p>
            <a:pPr lvl="0"/>
            <a:r>
              <a:rPr lang="en-GB" sz="1500" b="1" dirty="0"/>
              <a:t>Serum creatinine</a:t>
            </a:r>
            <a:r>
              <a:rPr lang="en-GB" sz="1500" dirty="0"/>
              <a:t> – this blood test is used as measure kidney </a:t>
            </a:r>
            <a:r>
              <a:rPr lang="en-GB" sz="1500" dirty="0" smtClean="0"/>
              <a:t>function.</a:t>
            </a:r>
            <a:endParaRPr lang="en-GB" sz="1500" dirty="0"/>
          </a:p>
          <a:p>
            <a:pPr lvl="0"/>
            <a:r>
              <a:rPr lang="en-GB" sz="1500" b="1" dirty="0"/>
              <a:t>Urinary albumin</a:t>
            </a:r>
            <a:r>
              <a:rPr lang="en-GB" sz="1500" dirty="0"/>
              <a:t> – this urine test detects the earliest stages of kidney </a:t>
            </a:r>
            <a:r>
              <a:rPr lang="en-GB" sz="1500" dirty="0" smtClean="0"/>
              <a:t>disease.</a:t>
            </a:r>
            <a:endParaRPr lang="en-GB" sz="1500" dirty="0"/>
          </a:p>
          <a:p>
            <a:pPr lvl="0"/>
            <a:r>
              <a:rPr lang="en-GB" sz="1500" b="1" dirty="0"/>
              <a:t>Cholesterol </a:t>
            </a:r>
            <a:r>
              <a:rPr lang="en-GB" sz="1500" dirty="0" smtClean="0"/>
              <a:t>– this </a:t>
            </a:r>
            <a:r>
              <a:rPr lang="en-GB" sz="1500" dirty="0"/>
              <a:t>blood test measures a type of fat that can damage blood </a:t>
            </a:r>
            <a:r>
              <a:rPr lang="en-GB" sz="1500" dirty="0" smtClean="0"/>
              <a:t>vessels.</a:t>
            </a:r>
            <a:endParaRPr lang="en-GB" sz="1500" dirty="0"/>
          </a:p>
          <a:p>
            <a:r>
              <a:rPr lang="en-GB" sz="1500" b="1" dirty="0"/>
              <a:t>Foot </a:t>
            </a:r>
            <a:r>
              <a:rPr lang="en-GB" sz="1500" b="1" dirty="0" smtClean="0"/>
              <a:t>check</a:t>
            </a:r>
            <a:r>
              <a:rPr lang="en-GB" sz="1500" dirty="0"/>
              <a:t> – this examination checks the blood supply and sensation (feeling) in the feet. Loss of either is </a:t>
            </a:r>
            <a:r>
              <a:rPr lang="en-GB" sz="1500" dirty="0" smtClean="0"/>
              <a:t>an indicator of </a:t>
            </a:r>
            <a:r>
              <a:rPr lang="en-GB" sz="1500" dirty="0"/>
              <a:t>risk </a:t>
            </a:r>
            <a:r>
              <a:rPr lang="en-GB" sz="1500" dirty="0" smtClean="0"/>
              <a:t>of </a:t>
            </a:r>
            <a:r>
              <a:rPr lang="en-GB" sz="1500" dirty="0"/>
              <a:t>foot </a:t>
            </a:r>
            <a:r>
              <a:rPr lang="en-GB" sz="1500" dirty="0" smtClean="0"/>
              <a:t>disease.</a:t>
            </a:r>
            <a:endParaRPr lang="en-GB" sz="1500" dirty="0"/>
          </a:p>
          <a:p>
            <a:r>
              <a:rPr lang="en-GB" sz="1500" b="1" dirty="0"/>
              <a:t>Smoking </a:t>
            </a:r>
            <a:r>
              <a:rPr lang="en-GB" sz="1500" b="1" dirty="0" smtClean="0"/>
              <a:t>Status</a:t>
            </a:r>
            <a:r>
              <a:rPr lang="en-GB" sz="1500" dirty="0"/>
              <a:t> – this records whether the person is a smoker. Smoking increases the diabetic risk for heart attacks and </a:t>
            </a:r>
            <a:r>
              <a:rPr lang="en-GB" sz="1500" dirty="0" smtClean="0"/>
              <a:t>stroke.</a:t>
            </a:r>
            <a:endParaRPr lang="en-GB" sz="1500" dirty="0"/>
          </a:p>
          <a:p>
            <a:r>
              <a:rPr lang="en-GB" sz="1500" b="1" dirty="0"/>
              <a:t>HbA1c </a:t>
            </a:r>
            <a:r>
              <a:rPr lang="en-GB" sz="1500" dirty="0"/>
              <a:t>– this is a blood test </a:t>
            </a:r>
            <a:r>
              <a:rPr lang="en-GB" sz="1500" dirty="0" smtClean="0"/>
              <a:t>of average </a:t>
            </a:r>
            <a:r>
              <a:rPr lang="en-GB" sz="1500" dirty="0"/>
              <a:t>blood glucose levels during the previous two to three months.</a:t>
            </a:r>
          </a:p>
          <a:p>
            <a:endParaRPr lang="en-GB" sz="1600" dirty="0"/>
          </a:p>
        </p:txBody>
      </p:sp>
    </p:spTree>
    <p:extLst>
      <p:ext uri="{BB962C8B-B14F-4D97-AF65-F5344CB8AC3E}">
        <p14:creationId xmlns:p14="http://schemas.microsoft.com/office/powerpoint/2010/main" val="18384234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3"/>
            <a:ext cx="7632000" cy="648072"/>
          </a:xfrm>
        </p:spPr>
        <p:txBody>
          <a:bodyPr/>
          <a:lstStyle/>
          <a:p>
            <a:r>
              <a:rPr lang="en-GB" dirty="0" smtClean="0"/>
              <a:t>Definitions</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55</a:t>
            </a:fld>
            <a:endParaRPr lang="en-GB" dirty="0"/>
          </a:p>
        </p:txBody>
      </p:sp>
      <p:sp>
        <p:nvSpPr>
          <p:cNvPr id="6" name="TextBox 5"/>
          <p:cNvSpPr txBox="1"/>
          <p:nvPr/>
        </p:nvSpPr>
        <p:spPr>
          <a:xfrm>
            <a:off x="323528" y="1340768"/>
            <a:ext cx="8640960" cy="6235553"/>
          </a:xfrm>
          <a:prstGeom prst="rect">
            <a:avLst/>
          </a:prstGeom>
          <a:noFill/>
        </p:spPr>
        <p:txBody>
          <a:bodyPr wrap="square" rtlCol="0">
            <a:spAutoFit/>
          </a:bodyPr>
          <a:lstStyle/>
          <a:p>
            <a:r>
              <a:rPr lang="en-GB" sz="1400" b="1" dirty="0">
                <a:solidFill>
                  <a:schemeClr val="accent1"/>
                </a:solidFill>
              </a:rPr>
              <a:t>Ethnicity categories</a:t>
            </a:r>
          </a:p>
          <a:p>
            <a:pPr marL="742950" lvl="1" indent="-285750">
              <a:buFont typeface="Arial" panose="020B0604020202020204" pitchFamily="34" charset="0"/>
              <a:buChar char="•"/>
            </a:pPr>
            <a:r>
              <a:rPr lang="en-GB" sz="1400" dirty="0"/>
              <a:t>Asian = Indian (Asian or Asian British), Pakistani (Asian or Asian British), Bangladeshi (Asian or Asian British), &amp; any other Asian background. </a:t>
            </a:r>
          </a:p>
          <a:p>
            <a:pPr marL="742950" lvl="1" indent="-285750">
              <a:buFont typeface="Arial" panose="020B0604020202020204" pitchFamily="34" charset="0"/>
              <a:buChar char="•"/>
            </a:pPr>
            <a:r>
              <a:rPr lang="en-GB" sz="1400" dirty="0"/>
              <a:t>Black = Caribbean (Black or Black British), African (Black or Black British), &amp; any other Black background.</a:t>
            </a:r>
          </a:p>
          <a:p>
            <a:pPr marL="742950" lvl="1" indent="-285750">
              <a:buFont typeface="Arial" panose="020B0604020202020204" pitchFamily="34" charset="0"/>
              <a:buChar char="•"/>
            </a:pPr>
            <a:r>
              <a:rPr lang="en-GB" sz="1400" dirty="0"/>
              <a:t>Other =Arab, Chinese, any other ethnic group, White &amp; Black Caribbean (Mixed), White &amp; Black African (Mixed), White &amp; Asian (Mixed) &amp; any other Mixed background.</a:t>
            </a:r>
          </a:p>
          <a:p>
            <a:pPr marL="742950" lvl="1" indent="-285750">
              <a:buFont typeface="Arial" panose="020B0604020202020204" pitchFamily="34" charset="0"/>
              <a:buChar char="•"/>
            </a:pPr>
            <a:r>
              <a:rPr lang="en-GB" sz="1400" dirty="0"/>
              <a:t>White = British (White), Irish (White), Gypsy/Irish Traveller, &amp; any other White background.</a:t>
            </a:r>
          </a:p>
          <a:p>
            <a:pPr>
              <a:spcAft>
                <a:spcPts val="600"/>
              </a:spcAft>
            </a:pPr>
            <a:endParaRPr lang="en-GB" sz="1400" b="1" dirty="0" smtClean="0">
              <a:solidFill>
                <a:schemeClr val="accent1"/>
              </a:solidFill>
            </a:endParaRPr>
          </a:p>
          <a:p>
            <a:pPr>
              <a:spcAft>
                <a:spcPts val="600"/>
              </a:spcAft>
            </a:pPr>
            <a:r>
              <a:rPr lang="en-GB" sz="1400" b="1" dirty="0" smtClean="0">
                <a:solidFill>
                  <a:schemeClr val="accent1"/>
                </a:solidFill>
              </a:rPr>
              <a:t>Specialist </a:t>
            </a:r>
            <a:r>
              <a:rPr lang="en-GB" sz="1400" b="1" dirty="0">
                <a:solidFill>
                  <a:schemeClr val="accent1"/>
                </a:solidFill>
              </a:rPr>
              <a:t>Service </a:t>
            </a:r>
          </a:p>
          <a:p>
            <a:pPr>
              <a:lnSpc>
                <a:spcPct val="120000"/>
              </a:lnSpc>
              <a:spcAft>
                <a:spcPts val="600"/>
              </a:spcAft>
            </a:pPr>
            <a:r>
              <a:rPr lang="en-GB" sz="1400" dirty="0"/>
              <a:t>This is a service (often hospital based but sometimes delivered in a community setting) which includes diabetes specialists working in multidisciplinary teams. These teams usually comprise physicians (Diabetologists), Diabetes Specialist nurses and dieticians; it may also include clinical psychologists.</a:t>
            </a:r>
          </a:p>
          <a:p>
            <a:pPr>
              <a:spcAft>
                <a:spcPts val="600"/>
              </a:spcAft>
            </a:pPr>
            <a:endParaRPr lang="en-GB" sz="1400" b="1" dirty="0" smtClean="0">
              <a:solidFill>
                <a:schemeClr val="accent1"/>
              </a:solidFill>
            </a:endParaRPr>
          </a:p>
          <a:p>
            <a:pPr>
              <a:spcAft>
                <a:spcPts val="600"/>
              </a:spcAft>
            </a:pPr>
            <a:r>
              <a:rPr lang="en-GB" sz="1400" b="1" dirty="0" smtClean="0">
                <a:solidFill>
                  <a:schemeClr val="accent1"/>
                </a:solidFill>
              </a:rPr>
              <a:t>Treatment </a:t>
            </a:r>
            <a:r>
              <a:rPr lang="en-GB" sz="1400" b="1" dirty="0">
                <a:solidFill>
                  <a:schemeClr val="accent1"/>
                </a:solidFill>
              </a:rPr>
              <a:t>Targets (NICE defines target levels to reduce risks of complications for people with diabetes)</a:t>
            </a:r>
          </a:p>
          <a:p>
            <a:pPr>
              <a:spcAft>
                <a:spcPts val="600"/>
              </a:spcAft>
            </a:pPr>
            <a:r>
              <a:rPr lang="en-GB" sz="1400" b="1" dirty="0"/>
              <a:t>HbA1c </a:t>
            </a:r>
            <a:r>
              <a:rPr lang="en-GB" sz="1400" dirty="0"/>
              <a:t>- the closer this is to normal (less than 42mmol/mol) the lower is the risk of all long term complications of diabetes</a:t>
            </a:r>
          </a:p>
          <a:p>
            <a:pPr>
              <a:spcAft>
                <a:spcPts val="600"/>
              </a:spcAft>
            </a:pPr>
            <a:r>
              <a:rPr lang="en-GB" sz="1400" b="1" dirty="0"/>
              <a:t>Cholesterol</a:t>
            </a:r>
            <a:r>
              <a:rPr lang="en-GB" sz="1400" dirty="0"/>
              <a:t> – reducing cholesterol levels lowers the risk of heart attacks and strokes</a:t>
            </a:r>
          </a:p>
          <a:p>
            <a:pPr>
              <a:spcAft>
                <a:spcPts val="600"/>
              </a:spcAft>
            </a:pPr>
            <a:r>
              <a:rPr lang="en-GB" sz="1400" b="1" dirty="0"/>
              <a:t>Blood Pressure</a:t>
            </a:r>
            <a:r>
              <a:rPr lang="en-GB" sz="1400" dirty="0"/>
              <a:t> –  high levels are a risk for heart attacks and strokes; they also drive progression of eye and kidney disease </a:t>
            </a:r>
          </a:p>
          <a:p>
            <a:pPr>
              <a:spcAft>
                <a:spcPts val="600"/>
              </a:spcAft>
            </a:pPr>
            <a:endParaRPr lang="en-GB" sz="1400" dirty="0"/>
          </a:p>
          <a:p>
            <a:pPr>
              <a:lnSpc>
                <a:spcPct val="120000"/>
              </a:lnSpc>
              <a:spcAft>
                <a:spcPts val="600"/>
              </a:spcAft>
            </a:pPr>
            <a:endParaRPr lang="en-GB" sz="1400" dirty="0"/>
          </a:p>
          <a:p>
            <a:endParaRPr lang="en-GB" sz="1600" dirty="0"/>
          </a:p>
        </p:txBody>
      </p:sp>
    </p:spTree>
    <p:extLst>
      <p:ext uri="{BB962C8B-B14F-4D97-AF65-F5344CB8AC3E}">
        <p14:creationId xmlns:p14="http://schemas.microsoft.com/office/powerpoint/2010/main" val="406597855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3"/>
            <a:ext cx="7632000" cy="648072"/>
          </a:xfrm>
        </p:spPr>
        <p:txBody>
          <a:bodyPr/>
          <a:lstStyle/>
          <a:p>
            <a:r>
              <a:rPr lang="en-GB" dirty="0" smtClean="0"/>
              <a:t>Footnotes</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56</a:t>
            </a:fld>
            <a:endParaRPr lang="en-GB" dirty="0"/>
          </a:p>
        </p:txBody>
      </p:sp>
      <p:sp>
        <p:nvSpPr>
          <p:cNvPr id="6" name="TextBox 5"/>
          <p:cNvSpPr txBox="1"/>
          <p:nvPr/>
        </p:nvSpPr>
        <p:spPr>
          <a:xfrm>
            <a:off x="323528" y="1340768"/>
            <a:ext cx="8640960" cy="4918269"/>
          </a:xfrm>
          <a:prstGeom prst="rect">
            <a:avLst/>
          </a:prstGeom>
          <a:noFill/>
        </p:spPr>
        <p:txBody>
          <a:bodyPr wrap="square" rtlCol="0">
            <a:spAutoFit/>
          </a:bodyPr>
          <a:lstStyle/>
          <a:p>
            <a:pPr marL="342900" lvl="0" indent="-342900">
              <a:spcBef>
                <a:spcPct val="20000"/>
              </a:spcBef>
              <a:buFont typeface="+mj-lt"/>
              <a:buAutoNum type="arabicPeriod"/>
            </a:pPr>
            <a:r>
              <a:rPr lang="en-GB" sz="1600" dirty="0" smtClean="0">
                <a:solidFill>
                  <a:srgbClr val="003360"/>
                </a:solidFill>
              </a:rPr>
              <a:t>See methodology and data quality section in this report for information regarding point of transition and DKA admissions</a:t>
            </a:r>
          </a:p>
          <a:p>
            <a:pPr lvl="0">
              <a:spcBef>
                <a:spcPct val="20000"/>
              </a:spcBef>
            </a:pPr>
            <a:endParaRPr lang="en-GB" sz="1600" dirty="0" smtClean="0">
              <a:solidFill>
                <a:srgbClr val="003360"/>
              </a:solidFill>
            </a:endParaRPr>
          </a:p>
          <a:p>
            <a:pPr marL="342900" lvl="0" indent="-342900">
              <a:spcBef>
                <a:spcPct val="20000"/>
              </a:spcBef>
              <a:buFont typeface="+mj-lt"/>
              <a:buAutoNum type="arabicPeriod" startAt="2"/>
            </a:pPr>
            <a:r>
              <a:rPr lang="en-GB" sz="1600" dirty="0" smtClean="0">
                <a:solidFill>
                  <a:srgbClr val="003360"/>
                </a:solidFill>
              </a:rPr>
              <a:t>NICE </a:t>
            </a:r>
            <a:r>
              <a:rPr lang="en-GB" sz="1600" dirty="0">
                <a:solidFill>
                  <a:srgbClr val="003360"/>
                </a:solidFill>
              </a:rPr>
              <a:t>recommended care processes </a:t>
            </a:r>
            <a:r>
              <a:rPr lang="en-GB" sz="1600" u="sng" dirty="0">
                <a:solidFill>
                  <a:srgbClr val="003360"/>
                </a:solidFill>
                <a:hlinkClick r:id="rId2"/>
              </a:rPr>
              <a:t>http://www.nice.org.uk/guidance/conditions-and-diseases/diabetes-and-other-endocrinal--</a:t>
            </a:r>
            <a:r>
              <a:rPr lang="en-GB" sz="1600" u="sng" dirty="0" smtClean="0">
                <a:solidFill>
                  <a:srgbClr val="003360"/>
                </a:solidFill>
                <a:hlinkClick r:id="rId2"/>
              </a:rPr>
              <a:t>nutritional-and-metabolic-conditions/diabetes</a:t>
            </a:r>
            <a:endParaRPr lang="en-GB" sz="1600" u="sng" dirty="0" smtClean="0">
              <a:solidFill>
                <a:srgbClr val="003360"/>
              </a:solidFill>
            </a:endParaRPr>
          </a:p>
          <a:p>
            <a:pPr marL="342900" lvl="0" indent="-342900">
              <a:spcBef>
                <a:spcPct val="20000"/>
              </a:spcBef>
              <a:buFont typeface="+mj-lt"/>
              <a:buAutoNum type="arabicPeriod" startAt="2"/>
            </a:pPr>
            <a:endParaRPr lang="en-GB" sz="1600" u="sng" dirty="0">
              <a:solidFill>
                <a:srgbClr val="003360"/>
              </a:solidFill>
            </a:endParaRPr>
          </a:p>
          <a:p>
            <a:pPr marL="342900" lvl="0" indent="-342900">
              <a:spcBef>
                <a:spcPct val="20000"/>
              </a:spcBef>
              <a:buFont typeface="+mj-lt"/>
              <a:buAutoNum type="arabicPeriod" startAt="2"/>
            </a:pPr>
            <a:r>
              <a:rPr lang="en-GB" sz="1600" dirty="0">
                <a:solidFill>
                  <a:srgbClr val="003360"/>
                </a:solidFill>
              </a:rPr>
              <a:t>National Service Framework (NSF) for Diabetes </a:t>
            </a:r>
            <a:r>
              <a:rPr lang="en-GB" sz="1600" dirty="0">
                <a:solidFill>
                  <a:srgbClr val="003360"/>
                </a:solidFill>
                <a:hlinkClick r:id="rId3"/>
              </a:rPr>
              <a:t>https://www.gov.uk/government/publications/national-service-framework-diabetes</a:t>
            </a:r>
            <a:r>
              <a:rPr lang="en-GB" sz="1600" dirty="0">
                <a:solidFill>
                  <a:srgbClr val="003360"/>
                </a:solidFill>
              </a:rPr>
              <a:t/>
            </a:r>
            <a:br>
              <a:rPr lang="en-GB" sz="1600" dirty="0">
                <a:solidFill>
                  <a:srgbClr val="003360"/>
                </a:solidFill>
              </a:rPr>
            </a:br>
            <a:r>
              <a:rPr lang="en-GB" sz="1600" dirty="0">
                <a:solidFill>
                  <a:srgbClr val="003360"/>
                </a:solidFill>
              </a:rPr>
              <a:t>NICE Clinical Guidelines – GN17: Type 1 diabetes in adults: diagnosis and management </a:t>
            </a:r>
            <a:r>
              <a:rPr lang="en-GB" sz="1600" u="sng" dirty="0">
                <a:solidFill>
                  <a:srgbClr val="003360"/>
                </a:solidFill>
                <a:hlinkClick r:id="rId4"/>
              </a:rPr>
              <a:t>http://www.nice.org.uk/guidance/ng17</a:t>
            </a:r>
            <a:r>
              <a:rPr lang="en-GB" sz="1600" dirty="0">
                <a:solidFill>
                  <a:srgbClr val="003360"/>
                </a:solidFill>
              </a:rPr>
              <a:t/>
            </a:r>
            <a:br>
              <a:rPr lang="en-GB" sz="1600" dirty="0">
                <a:solidFill>
                  <a:srgbClr val="003360"/>
                </a:solidFill>
              </a:rPr>
            </a:br>
            <a:r>
              <a:rPr lang="en-GB" sz="1600" dirty="0">
                <a:solidFill>
                  <a:srgbClr val="003360"/>
                </a:solidFill>
              </a:rPr>
              <a:t>NICE Clinical Guidelines – NG28: Type 2 diabetes in adults: management </a:t>
            </a:r>
            <a:r>
              <a:rPr lang="en-GB" sz="1600" u="sng" dirty="0">
                <a:solidFill>
                  <a:srgbClr val="003360"/>
                </a:solidFill>
                <a:hlinkClick r:id="rId5"/>
              </a:rPr>
              <a:t>http://www.nice.org.uk/guidance/ng28</a:t>
            </a:r>
            <a:r>
              <a:rPr lang="en-GB" sz="1600" dirty="0">
                <a:solidFill>
                  <a:srgbClr val="003360"/>
                </a:solidFill>
              </a:rPr>
              <a:t/>
            </a:r>
            <a:br>
              <a:rPr lang="en-GB" sz="1600" dirty="0">
                <a:solidFill>
                  <a:srgbClr val="003360"/>
                </a:solidFill>
              </a:rPr>
            </a:br>
            <a:r>
              <a:rPr lang="en-GB" sz="1600" dirty="0">
                <a:solidFill>
                  <a:srgbClr val="003360"/>
                </a:solidFill>
              </a:rPr>
              <a:t>NICE – Diabetes in Adults Quality Standard </a:t>
            </a:r>
            <a:r>
              <a:rPr lang="en-GB" sz="1600" dirty="0">
                <a:solidFill>
                  <a:srgbClr val="003360"/>
                </a:solidFill>
                <a:hlinkClick r:id="rId6"/>
              </a:rPr>
              <a:t>http://</a:t>
            </a:r>
            <a:r>
              <a:rPr lang="en-GB" sz="1600" dirty="0" smtClean="0">
                <a:solidFill>
                  <a:srgbClr val="003360"/>
                </a:solidFill>
                <a:hlinkClick r:id="rId6"/>
              </a:rPr>
              <a:t>guidance.nice.org.uk/QS6</a:t>
            </a:r>
            <a:endParaRPr lang="en-GB" sz="1600" dirty="0" smtClean="0">
              <a:solidFill>
                <a:srgbClr val="003360"/>
              </a:solidFill>
            </a:endParaRPr>
          </a:p>
          <a:p>
            <a:pPr lvl="0">
              <a:spcBef>
                <a:spcPct val="20000"/>
              </a:spcBef>
            </a:pPr>
            <a:endParaRPr lang="en-GB" sz="1600" dirty="0">
              <a:solidFill>
                <a:srgbClr val="003360"/>
              </a:solidFill>
            </a:endParaRPr>
          </a:p>
          <a:p>
            <a:pPr marL="361950" lvl="0" indent="-361950">
              <a:spcBef>
                <a:spcPct val="20000"/>
              </a:spcBef>
              <a:buAutoNum type="arabicPeriod" startAt="4"/>
            </a:pPr>
            <a:r>
              <a:rPr lang="en-GB" sz="1600" dirty="0" smtClean="0">
                <a:solidFill>
                  <a:srgbClr val="003360"/>
                </a:solidFill>
              </a:rPr>
              <a:t>NICE </a:t>
            </a:r>
            <a:r>
              <a:rPr lang="en-GB" sz="1600" dirty="0">
                <a:solidFill>
                  <a:srgbClr val="003360"/>
                </a:solidFill>
              </a:rPr>
              <a:t>Clinical Guidance – NG18: Diabetes in children and young people </a:t>
            </a:r>
            <a:r>
              <a:rPr lang="en-GB" sz="1600" dirty="0">
                <a:solidFill>
                  <a:srgbClr val="FF0000"/>
                </a:solidFill>
                <a:hlinkClick r:id="rId7"/>
              </a:rPr>
              <a:t>https://</a:t>
            </a:r>
            <a:r>
              <a:rPr lang="en-GB" sz="1600" dirty="0" smtClean="0">
                <a:solidFill>
                  <a:srgbClr val="FF0000"/>
                </a:solidFill>
                <a:hlinkClick r:id="rId7"/>
              </a:rPr>
              <a:t>www.nice.org.uk/guidance/indevelopment/gid-cgwaver118</a:t>
            </a:r>
            <a:r>
              <a:rPr lang="en-GB" sz="1600" dirty="0" smtClean="0">
                <a:solidFill>
                  <a:srgbClr val="FF0000"/>
                </a:solidFill>
              </a:rPr>
              <a:t> </a:t>
            </a:r>
          </a:p>
          <a:p>
            <a:pPr marL="361950" lvl="0" indent="-361950">
              <a:spcBef>
                <a:spcPct val="20000"/>
              </a:spcBef>
              <a:buAutoNum type="arabicPeriod" startAt="4"/>
            </a:pPr>
            <a:endParaRPr lang="en-GB" sz="1600" dirty="0" smtClean="0">
              <a:solidFill>
                <a:srgbClr val="FF0000"/>
              </a:solidFill>
            </a:endParaRPr>
          </a:p>
          <a:p>
            <a:pPr marL="361950" lvl="0" indent="-361950">
              <a:spcBef>
                <a:spcPct val="20000"/>
              </a:spcBef>
              <a:buAutoNum type="arabicPeriod" startAt="4"/>
            </a:pPr>
            <a:r>
              <a:rPr lang="en-GB" sz="1600" dirty="0">
                <a:solidFill>
                  <a:srgbClr val="003360"/>
                </a:solidFill>
              </a:rPr>
              <a:t>See the ethnicity categories under definitions </a:t>
            </a:r>
          </a:p>
        </p:txBody>
      </p:sp>
    </p:spTree>
    <p:extLst>
      <p:ext uri="{BB962C8B-B14F-4D97-AF65-F5344CB8AC3E}">
        <p14:creationId xmlns:p14="http://schemas.microsoft.com/office/powerpoint/2010/main" val="12946427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Additional information</a:t>
            </a:r>
          </a:p>
        </p:txBody>
      </p:sp>
      <p:sp>
        <p:nvSpPr>
          <p:cNvPr id="3" name="Content Placeholder 2"/>
          <p:cNvSpPr>
            <a:spLocks noGrp="1"/>
          </p:cNvSpPr>
          <p:nvPr>
            <p:ph idx="1"/>
          </p:nvPr>
        </p:nvSpPr>
        <p:spPr/>
        <p:txBody>
          <a:bodyPr>
            <a:normAutofit/>
          </a:bodyPr>
          <a:lstStyle/>
          <a:p>
            <a:pPr marL="0" indent="0">
              <a:buNone/>
            </a:pPr>
            <a:r>
              <a:rPr lang="en-GB" dirty="0"/>
              <a:t>The following documents are available </a:t>
            </a:r>
            <a:r>
              <a:rPr lang="en-GB" dirty="0" smtClean="0"/>
              <a:t>from</a:t>
            </a:r>
          </a:p>
          <a:p>
            <a:pPr marL="0" indent="0">
              <a:buNone/>
            </a:pPr>
            <a:r>
              <a:rPr lang="en-GB" dirty="0">
                <a:hlinkClick r:id="rId2"/>
              </a:rPr>
              <a:t>http://www.digital.nhs.uk/pubs/ndatrans</a:t>
            </a:r>
            <a:r>
              <a:rPr lang="en-GB" dirty="0"/>
              <a:t> </a:t>
            </a:r>
            <a:endParaRPr lang="en-GB" dirty="0" smtClean="0"/>
          </a:p>
          <a:p>
            <a:pPr marL="0" indent="0">
              <a:buNone/>
            </a:pPr>
            <a:r>
              <a:rPr lang="en-GB" dirty="0"/>
              <a:t>  </a:t>
            </a:r>
            <a:endParaRPr lang="en-GB" dirty="0" smtClean="0"/>
          </a:p>
          <a:p>
            <a:r>
              <a:rPr lang="en-GB" dirty="0" smtClean="0"/>
              <a:t>Supporting </a:t>
            </a:r>
            <a:r>
              <a:rPr lang="en-GB" dirty="0"/>
              <a:t>data in </a:t>
            </a:r>
            <a:r>
              <a:rPr lang="en-GB" dirty="0" smtClean="0"/>
              <a:t>Excel</a:t>
            </a:r>
          </a:p>
          <a:p>
            <a:pPr marL="0" indent="0">
              <a:buNone/>
            </a:pPr>
            <a:endParaRPr lang="en-GB" dirty="0"/>
          </a:p>
          <a:p>
            <a:r>
              <a:rPr lang="en-GB" dirty="0"/>
              <a:t>Powerpoint version of this </a:t>
            </a:r>
            <a:r>
              <a:rPr lang="en-GB" dirty="0" smtClean="0"/>
              <a:t>report</a:t>
            </a:r>
          </a:p>
          <a:p>
            <a:pPr marL="0" indent="0">
              <a:buNone/>
            </a:pPr>
            <a:endParaRPr lang="en-GB" dirty="0" smtClean="0"/>
          </a:p>
          <a:p>
            <a:r>
              <a:rPr lang="en-GB" dirty="0" smtClean="0"/>
              <a:t>One Page Summary highlighting key findings and recommendations</a:t>
            </a:r>
            <a:endParaRPr lang="en-GB" dirty="0"/>
          </a:p>
          <a:p>
            <a:pPr marL="0" indent="0">
              <a:buNone/>
            </a:pPr>
            <a:endParaRPr lang="en-GB" dirty="0"/>
          </a:p>
          <a:p>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57</a:t>
            </a:fld>
            <a:endParaRPr lang="en-GB" dirty="0"/>
          </a:p>
        </p:txBody>
      </p:sp>
    </p:spTree>
    <p:extLst>
      <p:ext uri="{BB962C8B-B14F-4D97-AF65-F5344CB8AC3E}">
        <p14:creationId xmlns:p14="http://schemas.microsoft.com/office/powerpoint/2010/main" val="28870327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52669"/>
            <a:ext cx="7632000" cy="706091"/>
          </a:xfrm>
        </p:spPr>
        <p:txBody>
          <a:bodyPr>
            <a:noAutofit/>
          </a:bodyPr>
          <a:lstStyle/>
          <a:p>
            <a:r>
              <a:rPr lang="en-GB" sz="2000" dirty="0"/>
              <a:t>National </a:t>
            </a:r>
            <a:r>
              <a:rPr lang="en-GB" sz="2000" dirty="0" smtClean="0"/>
              <a:t>Diabetes Transition Audit 2003-2014</a:t>
            </a:r>
            <a:endParaRPr lang="en-GB" sz="2000" dirty="0"/>
          </a:p>
        </p:txBody>
      </p:sp>
      <p:sp>
        <p:nvSpPr>
          <p:cNvPr id="4" name="Slide Number Placeholder 3"/>
          <p:cNvSpPr>
            <a:spLocks noGrp="1"/>
          </p:cNvSpPr>
          <p:nvPr>
            <p:ph type="sldNum" sz="quarter" idx="12"/>
          </p:nvPr>
        </p:nvSpPr>
        <p:spPr/>
        <p:txBody>
          <a:bodyPr/>
          <a:lstStyle/>
          <a:p>
            <a:fld id="{280AA684-6FB9-400F-B313-F111F0F48737}" type="slidenum">
              <a:rPr lang="en-GB" smtClean="0"/>
              <a:t>58</a:t>
            </a:fld>
            <a:endParaRPr lang="en-GB" dirty="0"/>
          </a:p>
        </p:txBody>
      </p:sp>
      <p:sp>
        <p:nvSpPr>
          <p:cNvPr id="5" name="Content Placeholder 2"/>
          <p:cNvSpPr>
            <a:spLocks noGrp="1"/>
          </p:cNvSpPr>
          <p:nvPr>
            <p:ph idx="1"/>
          </p:nvPr>
        </p:nvSpPr>
        <p:spPr>
          <a:xfrm>
            <a:off x="467544" y="1340768"/>
            <a:ext cx="8229600" cy="5001683"/>
          </a:xfrm>
        </p:spPr>
        <p:txBody>
          <a:bodyPr>
            <a:normAutofit fontScale="92500" lnSpcReduction="10000"/>
          </a:bodyPr>
          <a:lstStyle/>
          <a:p>
            <a:pPr marL="0" indent="0">
              <a:buNone/>
            </a:pPr>
            <a:r>
              <a:rPr lang="en-GB" sz="1900" b="1" dirty="0" smtClean="0"/>
              <a:t>Published by NHS Digital</a:t>
            </a:r>
          </a:p>
          <a:p>
            <a:pPr marL="0" indent="0">
              <a:buNone/>
            </a:pPr>
            <a:r>
              <a:rPr lang="en-GB" sz="1900" b="1" dirty="0" smtClean="0"/>
              <a:t>Part of the Government Statistical Service</a:t>
            </a:r>
          </a:p>
          <a:p>
            <a:pPr marL="0" indent="0">
              <a:buNone/>
            </a:pPr>
            <a:endParaRPr lang="en-GB" sz="2000" b="1" dirty="0"/>
          </a:p>
          <a:p>
            <a:pPr marL="0" indent="0">
              <a:buNone/>
            </a:pPr>
            <a:r>
              <a:rPr lang="en-GB" sz="1500" dirty="0" smtClean="0">
                <a:solidFill>
                  <a:schemeClr val="tx1"/>
                </a:solidFill>
              </a:rPr>
              <a:t>ISBN </a:t>
            </a:r>
            <a:r>
              <a:rPr lang="en-GB" sz="1500" dirty="0">
                <a:solidFill>
                  <a:schemeClr val="tx1"/>
                </a:solidFill>
              </a:rPr>
              <a:t>978-1-78734-031-2</a:t>
            </a:r>
            <a:endParaRPr lang="en-GB" sz="1500" dirty="0" smtClean="0">
              <a:solidFill>
                <a:schemeClr val="tx1"/>
              </a:solidFill>
            </a:endParaRPr>
          </a:p>
          <a:p>
            <a:pPr marL="0" indent="0">
              <a:buNone/>
            </a:pPr>
            <a:endParaRPr lang="en-GB" sz="1500" dirty="0"/>
          </a:p>
          <a:p>
            <a:pPr marL="0" indent="0">
              <a:buNone/>
            </a:pPr>
            <a:r>
              <a:rPr lang="en-GB" sz="1900" dirty="0" smtClean="0"/>
              <a:t>For further information</a:t>
            </a:r>
          </a:p>
          <a:p>
            <a:pPr marL="0" indent="0">
              <a:buNone/>
            </a:pPr>
            <a:r>
              <a:rPr lang="en-GB" sz="1900" b="1" dirty="0" smtClean="0">
                <a:hlinkClick r:id="rId2"/>
              </a:rPr>
              <a:t>digital.nhs.uk</a:t>
            </a:r>
            <a:endParaRPr lang="en-GB" sz="1900" b="1" dirty="0"/>
          </a:p>
          <a:p>
            <a:pPr marL="0" indent="0">
              <a:buNone/>
            </a:pPr>
            <a:r>
              <a:rPr lang="en-GB" sz="1900" b="1" dirty="0"/>
              <a:t>0300 303 5678</a:t>
            </a:r>
          </a:p>
          <a:p>
            <a:pPr marL="0" indent="0">
              <a:buNone/>
            </a:pPr>
            <a:r>
              <a:rPr lang="en-GB" sz="1900" b="1" dirty="0" smtClean="0">
                <a:hlinkClick r:id="rId3"/>
              </a:rPr>
              <a:t>enquiries@nhsdigital.nhs.uk</a:t>
            </a:r>
            <a:endParaRPr lang="en-GB" sz="1900" b="1" dirty="0"/>
          </a:p>
          <a:p>
            <a:pPr marL="0" indent="0">
              <a:buNone/>
            </a:pPr>
            <a:endParaRPr lang="en-GB" sz="1800" dirty="0" smtClean="0"/>
          </a:p>
          <a:p>
            <a:pPr marL="0" indent="0">
              <a:buNone/>
            </a:pPr>
            <a:r>
              <a:rPr lang="en-GB" sz="1500" dirty="0"/>
              <a:t>Copyright © </a:t>
            </a:r>
            <a:r>
              <a:rPr lang="en-GB" sz="1500" dirty="0" smtClean="0"/>
              <a:t>2017, </a:t>
            </a:r>
            <a:r>
              <a:rPr lang="en-GB" sz="1500" dirty="0"/>
              <a:t>the Healthcare Quality Improvement Partnership, National Diabetes Audit. All rights reserved.</a:t>
            </a:r>
          </a:p>
          <a:p>
            <a:pPr marL="0" indent="0">
              <a:buNone/>
            </a:pPr>
            <a:endParaRPr lang="en-GB" sz="1500" dirty="0"/>
          </a:p>
          <a:p>
            <a:pPr marL="0" indent="0">
              <a:buNone/>
            </a:pPr>
            <a:r>
              <a:rPr lang="en-GB" sz="1500" dirty="0"/>
              <a:t>This work remains the sole and exclusive property of the Healthcare Quality Improvement Partnership and may only be reproduced where there is explicit reference to the ownership of the Healthcare Quality Improvement Partnership.</a:t>
            </a:r>
          </a:p>
          <a:p>
            <a:pPr marL="0" indent="0">
              <a:buNone/>
            </a:pPr>
            <a:endParaRPr lang="en-GB" sz="1500" dirty="0"/>
          </a:p>
          <a:p>
            <a:pPr marL="0" indent="0">
              <a:buNone/>
            </a:pPr>
            <a:r>
              <a:rPr lang="en-GB" sz="1500" dirty="0"/>
              <a:t>This work may be re-used by NHS and government organisations without permission.</a:t>
            </a:r>
          </a:p>
        </p:txBody>
      </p:sp>
    </p:spTree>
    <p:extLst>
      <p:ext uri="{BB962C8B-B14F-4D97-AF65-F5344CB8AC3E}">
        <p14:creationId xmlns:p14="http://schemas.microsoft.com/office/powerpoint/2010/main" val="4259303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80001"/>
            <a:ext cx="8712968" cy="706091"/>
          </a:xfrm>
        </p:spPr>
        <p:txBody>
          <a:bodyPr>
            <a:normAutofit/>
          </a:bodyPr>
          <a:lstStyle/>
          <a:p>
            <a:r>
              <a:rPr lang="en-GB" sz="3300" dirty="0" smtClean="0"/>
              <a:t>Key Findings</a:t>
            </a:r>
            <a:endParaRPr lang="en-GB" sz="3300" dirty="0"/>
          </a:p>
        </p:txBody>
      </p:sp>
      <p:sp>
        <p:nvSpPr>
          <p:cNvPr id="3" name="Content Placeholder 2"/>
          <p:cNvSpPr>
            <a:spLocks noGrp="1"/>
          </p:cNvSpPr>
          <p:nvPr>
            <p:ph idx="1"/>
          </p:nvPr>
        </p:nvSpPr>
        <p:spPr>
          <a:xfrm>
            <a:off x="179512" y="1268760"/>
            <a:ext cx="8856984" cy="5400599"/>
          </a:xfrm>
        </p:spPr>
        <p:txBody>
          <a:bodyPr>
            <a:normAutofit/>
          </a:bodyPr>
          <a:lstStyle/>
          <a:p>
            <a:pPr marL="0" indent="0">
              <a:buNone/>
            </a:pPr>
            <a:r>
              <a:rPr lang="en-GB" b="1" dirty="0" smtClean="0"/>
              <a:t>Annual Care Processes</a:t>
            </a:r>
          </a:p>
          <a:p>
            <a:r>
              <a:rPr lang="en-GB" sz="1900" dirty="0" smtClean="0"/>
              <a:t>KF1: </a:t>
            </a:r>
            <a:r>
              <a:rPr lang="en-GB" sz="2000" dirty="0" smtClean="0"/>
              <a:t>Annual </a:t>
            </a:r>
            <a:r>
              <a:rPr lang="en-GB" sz="2000" dirty="0"/>
              <a:t>measurement of HbA1c decreases after </a:t>
            </a:r>
            <a:r>
              <a:rPr lang="en-GB" sz="2000" dirty="0" smtClean="0"/>
              <a:t>transition.</a:t>
            </a:r>
            <a:endParaRPr lang="en-GB" sz="2000" dirty="0"/>
          </a:p>
          <a:p>
            <a:r>
              <a:rPr lang="en-GB" sz="2000" dirty="0"/>
              <a:t>KF2: Annual measurements of  blood pressure and cholesterol remain similar, whereas kidney, foot, retinopathy and smoking check completion rates increase after transition. </a:t>
            </a:r>
          </a:p>
          <a:p>
            <a:r>
              <a:rPr lang="en-GB" sz="1900" dirty="0" smtClean="0"/>
              <a:t>KF3: </a:t>
            </a:r>
            <a:r>
              <a:rPr lang="en-GB" sz="1900" dirty="0"/>
              <a:t>The differences in care process completion pre and post transition do not appear to be influenced by gender, ethnicity, or living in a deprived area.</a:t>
            </a:r>
          </a:p>
          <a:p>
            <a:r>
              <a:rPr lang="en-GB" sz="1900" dirty="0" smtClean="0"/>
              <a:t>KF4: </a:t>
            </a:r>
            <a:r>
              <a:rPr lang="en-GB" sz="1900" dirty="0"/>
              <a:t>Pre-transition annual care process completion rates fall as age at transition increases, while post-transition completion rates increase as age at transition increases. A similar pattern is seen for duration of diabetes</a:t>
            </a:r>
            <a:r>
              <a:rPr lang="en-GB" sz="2000" dirty="0"/>
              <a:t>. </a:t>
            </a:r>
          </a:p>
          <a:p>
            <a:pPr>
              <a:spcBef>
                <a:spcPts val="0"/>
              </a:spcBef>
            </a:pPr>
            <a:r>
              <a:rPr lang="en-GB" sz="1900" dirty="0" smtClean="0"/>
              <a:t>KF5: </a:t>
            </a:r>
            <a:r>
              <a:rPr lang="en-GB" sz="1900" dirty="0"/>
              <a:t>The least variation in care process completion rates was found where transition occurred between the age of 16 and 19 years. This may be because planned transition usually occurs during this time window. Planned movement from paediatric to adult care is less likely at younger and older ages. </a:t>
            </a:r>
          </a:p>
        </p:txBody>
      </p:sp>
      <p:sp>
        <p:nvSpPr>
          <p:cNvPr id="4" name="Slide Number Placeholder 3"/>
          <p:cNvSpPr>
            <a:spLocks noGrp="1"/>
          </p:cNvSpPr>
          <p:nvPr>
            <p:ph type="sldNum" sz="quarter" idx="12"/>
          </p:nvPr>
        </p:nvSpPr>
        <p:spPr>
          <a:xfrm>
            <a:off x="6732240" y="6276969"/>
            <a:ext cx="2133600" cy="365125"/>
          </a:xfrm>
        </p:spPr>
        <p:txBody>
          <a:bodyPr/>
          <a:lstStyle/>
          <a:p>
            <a:fld id="{280AA684-6FB9-400F-B313-F111F0F48737}" type="slidenum">
              <a:rPr lang="en-GB" smtClean="0"/>
              <a:t>6</a:t>
            </a:fld>
            <a:endParaRPr lang="en-GB" dirty="0"/>
          </a:p>
        </p:txBody>
      </p:sp>
    </p:spTree>
    <p:extLst>
      <p:ext uri="{BB962C8B-B14F-4D97-AF65-F5344CB8AC3E}">
        <p14:creationId xmlns:p14="http://schemas.microsoft.com/office/powerpoint/2010/main" val="3825341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Findings</a:t>
            </a:r>
            <a:endParaRPr lang="en-GB" dirty="0"/>
          </a:p>
        </p:txBody>
      </p:sp>
      <p:sp>
        <p:nvSpPr>
          <p:cNvPr id="3" name="Content Placeholder 2"/>
          <p:cNvSpPr>
            <a:spLocks noGrp="1"/>
          </p:cNvSpPr>
          <p:nvPr>
            <p:ph idx="1"/>
          </p:nvPr>
        </p:nvSpPr>
        <p:spPr>
          <a:xfrm>
            <a:off x="323528" y="1440000"/>
            <a:ext cx="8424936" cy="4941328"/>
          </a:xfrm>
        </p:spPr>
        <p:txBody>
          <a:bodyPr>
            <a:normAutofit fontScale="92500" lnSpcReduction="20000"/>
          </a:bodyPr>
          <a:lstStyle/>
          <a:p>
            <a:pPr marL="0" indent="0">
              <a:buNone/>
            </a:pPr>
            <a:r>
              <a:rPr lang="en-GB" b="1" dirty="0"/>
              <a:t>Treatment Targets (</a:t>
            </a:r>
            <a:r>
              <a:rPr lang="en-GB" b="1" dirty="0" smtClean="0"/>
              <a:t>HbA1c)</a:t>
            </a:r>
          </a:p>
          <a:p>
            <a:r>
              <a:rPr lang="en-GB" dirty="0" smtClean="0"/>
              <a:t>KF6: </a:t>
            </a:r>
            <a:r>
              <a:rPr lang="en-GB" dirty="0"/>
              <a:t>The HbA1c target is more likely to be reached </a:t>
            </a:r>
            <a:r>
              <a:rPr lang="en-GB" dirty="0" smtClean="0"/>
              <a:t>pre-transition </a:t>
            </a:r>
            <a:r>
              <a:rPr lang="en-GB" dirty="0"/>
              <a:t>compared to post-transition; the difference is greatest at younger ages.</a:t>
            </a:r>
          </a:p>
          <a:p>
            <a:r>
              <a:rPr lang="en-GB" dirty="0" smtClean="0"/>
              <a:t>KF7: </a:t>
            </a:r>
            <a:r>
              <a:rPr lang="en-GB" dirty="0"/>
              <a:t>The decrease in meeting the HbA1c target is not influenced by gender, ethnicity, or living in a deprived </a:t>
            </a:r>
            <a:r>
              <a:rPr lang="en-GB" dirty="0" smtClean="0"/>
              <a:t>area.</a:t>
            </a:r>
            <a:endParaRPr lang="en-GB" dirty="0"/>
          </a:p>
          <a:p>
            <a:pPr marL="0" indent="0">
              <a:buNone/>
            </a:pPr>
            <a:endParaRPr lang="en-GB" b="1" dirty="0"/>
          </a:p>
          <a:p>
            <a:pPr marL="0" indent="0">
              <a:buNone/>
            </a:pPr>
            <a:r>
              <a:rPr lang="en-GB" b="1" dirty="0"/>
              <a:t>Risk Factors</a:t>
            </a:r>
          </a:p>
          <a:p>
            <a:r>
              <a:rPr lang="en-GB" dirty="0" smtClean="0"/>
              <a:t>KF8: For </a:t>
            </a:r>
            <a:r>
              <a:rPr lang="en-GB" dirty="0"/>
              <a:t>both cholesterol and blood </a:t>
            </a:r>
            <a:r>
              <a:rPr lang="en-GB" dirty="0" smtClean="0"/>
              <a:t>pressure, </a:t>
            </a:r>
            <a:r>
              <a:rPr lang="en-GB" dirty="0"/>
              <a:t>the percentage of children achieving the targets </a:t>
            </a:r>
            <a:r>
              <a:rPr lang="en-GB" dirty="0" smtClean="0"/>
              <a:t>are </a:t>
            </a:r>
            <a:r>
              <a:rPr lang="en-GB" dirty="0"/>
              <a:t>higher </a:t>
            </a:r>
            <a:r>
              <a:rPr lang="en-GB" dirty="0" smtClean="0"/>
              <a:t>pre-transition </a:t>
            </a:r>
            <a:r>
              <a:rPr lang="en-GB" dirty="0"/>
              <a:t>compared to </a:t>
            </a:r>
            <a:r>
              <a:rPr lang="en-GB" dirty="0" smtClean="0"/>
              <a:t>post-transition.</a:t>
            </a:r>
            <a:endParaRPr lang="en-GB" dirty="0"/>
          </a:p>
          <a:p>
            <a:pPr marL="0" indent="0">
              <a:buNone/>
            </a:pPr>
            <a:endParaRPr lang="en-GB" dirty="0"/>
          </a:p>
          <a:p>
            <a:pPr marL="0" indent="0">
              <a:buNone/>
            </a:pPr>
            <a:r>
              <a:rPr lang="en-GB" b="1" dirty="0"/>
              <a:t>Diabetic Ketoacidosis</a:t>
            </a:r>
            <a:r>
              <a:rPr lang="en-GB" dirty="0"/>
              <a:t> </a:t>
            </a:r>
            <a:r>
              <a:rPr lang="en-GB" b="1" dirty="0"/>
              <a:t>(DKA)</a:t>
            </a:r>
          </a:p>
          <a:p>
            <a:r>
              <a:rPr lang="en-GB" dirty="0" smtClean="0"/>
              <a:t>KF9: </a:t>
            </a:r>
            <a:r>
              <a:rPr lang="en-GB" dirty="0"/>
              <a:t>There are a higher number of DKA admissions post-transition. However, this maybe due to the fact that DKA rates increase with increasing duration of </a:t>
            </a:r>
            <a:r>
              <a:rPr lang="en-GB" dirty="0" smtClean="0"/>
              <a:t>diabetes.</a:t>
            </a:r>
            <a:endParaRPr lang="en-GB" dirty="0"/>
          </a:p>
        </p:txBody>
      </p:sp>
      <p:sp>
        <p:nvSpPr>
          <p:cNvPr id="4" name="Slide Number Placeholder 3"/>
          <p:cNvSpPr>
            <a:spLocks noGrp="1"/>
          </p:cNvSpPr>
          <p:nvPr>
            <p:ph type="sldNum" sz="quarter" idx="12"/>
          </p:nvPr>
        </p:nvSpPr>
        <p:spPr/>
        <p:txBody>
          <a:bodyPr/>
          <a:lstStyle/>
          <a:p>
            <a:fld id="{280AA684-6FB9-400F-B313-F111F0F48737}" type="slidenum">
              <a:rPr lang="en-GB" smtClean="0"/>
              <a:t>7</a:t>
            </a:fld>
            <a:endParaRPr lang="en-GB" dirty="0"/>
          </a:p>
        </p:txBody>
      </p:sp>
    </p:spTree>
    <p:extLst>
      <p:ext uri="{BB962C8B-B14F-4D97-AF65-F5344CB8AC3E}">
        <p14:creationId xmlns:p14="http://schemas.microsoft.com/office/powerpoint/2010/main" val="770291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07504" y="1268760"/>
            <a:ext cx="8856984" cy="5400600"/>
          </a:xfrm>
          <a:prstGeom prst="rect">
            <a:avLst/>
          </a:prstGeom>
        </p:spPr>
        <p:txBody>
          <a:bodyPr vert="horz" lIns="0" tIns="0" rIns="0" bIns="0" rtlCol="0">
            <a:no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b="1" dirty="0" smtClean="0"/>
              <a:t>Clinical Commissioning Groups and Local Health Boards:- </a:t>
            </a:r>
          </a:p>
          <a:p>
            <a:pPr lvl="0"/>
            <a:r>
              <a:rPr lang="en-GB" sz="1800" dirty="0"/>
              <a:t>Must understand that transition from paediatric to adult care is a vulnerable period </a:t>
            </a:r>
          </a:p>
          <a:p>
            <a:pPr lvl="0"/>
            <a:r>
              <a:rPr lang="en-GB" sz="1800" dirty="0"/>
              <a:t>Should specifically contract Paediatric and </a:t>
            </a:r>
            <a:r>
              <a:rPr lang="en-GB" sz="1800" dirty="0" smtClean="0"/>
              <a:t>Adult </a:t>
            </a:r>
            <a:r>
              <a:rPr lang="en-GB" sz="1800" dirty="0"/>
              <a:t>Multi disciplinary teams services to deliver appropriate, joined-up services during this </a:t>
            </a:r>
            <a:r>
              <a:rPr lang="en-GB" sz="1800" dirty="0" smtClean="0"/>
              <a:t>period, </a:t>
            </a:r>
            <a:r>
              <a:rPr lang="en-GB" sz="1800" dirty="0"/>
              <a:t>so essential key healthcare checks are not </a:t>
            </a:r>
            <a:r>
              <a:rPr lang="en-GB" sz="1800" dirty="0" smtClean="0"/>
              <a:t>missed, </a:t>
            </a:r>
            <a:r>
              <a:rPr lang="en-GB" sz="1800" dirty="0"/>
              <a:t>and DKA admissions do not increase. </a:t>
            </a:r>
          </a:p>
          <a:p>
            <a:pPr marL="0" indent="0">
              <a:buNone/>
            </a:pPr>
            <a:endParaRPr lang="en-GB" sz="1700" dirty="0"/>
          </a:p>
          <a:p>
            <a:pPr marL="0" indent="0">
              <a:buNone/>
            </a:pPr>
            <a:r>
              <a:rPr lang="en-GB" sz="2000" b="1" dirty="0" smtClean="0"/>
              <a:t>Specialist Services:-</a:t>
            </a:r>
            <a:endParaRPr lang="en-GB" sz="1700" b="1" dirty="0" smtClean="0"/>
          </a:p>
          <a:p>
            <a:r>
              <a:rPr lang="en-GB" sz="1800" b="1" dirty="0"/>
              <a:t>Adult and </a:t>
            </a:r>
            <a:r>
              <a:rPr lang="en-GB" sz="1800" b="1" dirty="0" smtClean="0"/>
              <a:t>Paediatric </a:t>
            </a:r>
            <a:r>
              <a:rPr lang="en-GB" sz="1800" b="1" dirty="0"/>
              <a:t>S</a:t>
            </a:r>
            <a:r>
              <a:rPr lang="en-GB" sz="1800" b="1" dirty="0" smtClean="0"/>
              <a:t>ervices </a:t>
            </a:r>
            <a:r>
              <a:rPr lang="en-GB" sz="1800" dirty="0"/>
              <a:t>should have clear transition pathways designed to make the process user-friendly but focussed on sustaining stable HbA1c and minimising DKA.</a:t>
            </a:r>
          </a:p>
          <a:p>
            <a:r>
              <a:rPr lang="en-GB" sz="1800" b="1" dirty="0" smtClean="0"/>
              <a:t>Paediatric </a:t>
            </a:r>
            <a:r>
              <a:rPr lang="en-GB" sz="1800" b="1" dirty="0"/>
              <a:t>Services </a:t>
            </a:r>
            <a:r>
              <a:rPr lang="en-GB" sz="1800" dirty="0"/>
              <a:t>should ensure that children and young people with Type 1 diabetes remain in their care until at least 16 years of age before transition.</a:t>
            </a:r>
          </a:p>
          <a:p>
            <a:r>
              <a:rPr lang="en-GB" sz="1800" b="1" dirty="0"/>
              <a:t>Adult Services </a:t>
            </a:r>
            <a:r>
              <a:rPr lang="en-GB" sz="1800" dirty="0"/>
              <a:t>should ensure that young people with diabetes have transitioned into their service by 19 years at the latest.</a:t>
            </a:r>
          </a:p>
          <a:p>
            <a:endParaRPr lang="en-GB" sz="1700" dirty="0"/>
          </a:p>
          <a:p>
            <a:endParaRPr lang="en-GB" sz="1700" dirty="0" smtClean="0"/>
          </a:p>
          <a:p>
            <a:endParaRPr lang="en-GB" sz="1700" dirty="0"/>
          </a:p>
          <a:p>
            <a:endParaRPr lang="en-GB" sz="1700" dirty="0" smtClean="0"/>
          </a:p>
          <a:p>
            <a:endParaRPr lang="en-GB" sz="1700" dirty="0"/>
          </a:p>
          <a:p>
            <a:endParaRPr lang="en-GB" sz="1700" dirty="0" smtClean="0"/>
          </a:p>
          <a:p>
            <a:endParaRPr lang="en-GB" sz="1700" dirty="0" smtClean="0"/>
          </a:p>
          <a:p>
            <a:endParaRPr lang="en-GB" sz="1700" dirty="0" smtClean="0"/>
          </a:p>
          <a:p>
            <a:endParaRPr lang="en-GB" sz="1700" dirty="0" smtClean="0">
              <a:solidFill>
                <a:srgbClr val="00A050"/>
              </a:solidFill>
            </a:endParaRPr>
          </a:p>
          <a:p>
            <a:pPr marL="0" indent="0">
              <a:buFont typeface="Arial" pitchFamily="34" charset="0"/>
              <a:buNone/>
            </a:pPr>
            <a:endParaRPr lang="en-GB" sz="1700" dirty="0" smtClean="0">
              <a:solidFill>
                <a:srgbClr val="00A050"/>
              </a:solidFill>
            </a:endParaRPr>
          </a:p>
        </p:txBody>
      </p:sp>
      <p:sp>
        <p:nvSpPr>
          <p:cNvPr id="2" name="Title 1"/>
          <p:cNvSpPr>
            <a:spLocks noGrp="1"/>
          </p:cNvSpPr>
          <p:nvPr>
            <p:ph type="title"/>
          </p:nvPr>
        </p:nvSpPr>
        <p:spPr>
          <a:xfrm>
            <a:off x="395536" y="480001"/>
            <a:ext cx="7956464" cy="706091"/>
          </a:xfrm>
        </p:spPr>
        <p:txBody>
          <a:bodyPr>
            <a:normAutofit/>
          </a:bodyPr>
          <a:lstStyle/>
          <a:p>
            <a:r>
              <a:rPr lang="en-GB" sz="3300" dirty="0" smtClean="0"/>
              <a:t>Recommendations</a:t>
            </a:r>
            <a:endParaRPr lang="en-GB" sz="2200" dirty="0">
              <a:solidFill>
                <a:srgbClr val="00B050"/>
              </a:solidFill>
            </a:endParaRPr>
          </a:p>
        </p:txBody>
      </p:sp>
      <p:sp>
        <p:nvSpPr>
          <p:cNvPr id="4" name="Slide Number Placeholder 3"/>
          <p:cNvSpPr>
            <a:spLocks noGrp="1"/>
          </p:cNvSpPr>
          <p:nvPr>
            <p:ph type="sldNum" sz="quarter" idx="12"/>
          </p:nvPr>
        </p:nvSpPr>
        <p:spPr/>
        <p:txBody>
          <a:bodyPr/>
          <a:lstStyle/>
          <a:p>
            <a:fld id="{280AA684-6FB9-400F-B313-F111F0F48737}" type="slidenum">
              <a:rPr lang="en-GB" smtClean="0"/>
              <a:t>8</a:t>
            </a:fld>
            <a:endParaRPr lang="en-GB" dirty="0"/>
          </a:p>
        </p:txBody>
      </p:sp>
    </p:spTree>
    <p:extLst>
      <p:ext uri="{BB962C8B-B14F-4D97-AF65-F5344CB8AC3E}">
        <p14:creationId xmlns:p14="http://schemas.microsoft.com/office/powerpoint/2010/main" val="3548744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80001"/>
            <a:ext cx="8028472" cy="706091"/>
          </a:xfrm>
        </p:spPr>
        <p:txBody>
          <a:bodyPr>
            <a:normAutofit fontScale="90000"/>
          </a:bodyPr>
          <a:lstStyle/>
          <a:p>
            <a:r>
              <a:rPr lang="en-GB" sz="3300" dirty="0"/>
              <a:t>National Diabetes Transition Audit 2003-2014</a:t>
            </a:r>
          </a:p>
        </p:txBody>
      </p:sp>
      <p:sp>
        <p:nvSpPr>
          <p:cNvPr id="4" name="Slide Number Placeholder 3"/>
          <p:cNvSpPr>
            <a:spLocks noGrp="1"/>
          </p:cNvSpPr>
          <p:nvPr>
            <p:ph type="sldNum" sz="quarter" idx="12"/>
          </p:nvPr>
        </p:nvSpPr>
        <p:spPr/>
        <p:txBody>
          <a:bodyPr/>
          <a:lstStyle/>
          <a:p>
            <a:fld id="{280AA684-6FB9-400F-B313-F111F0F48737}" type="slidenum">
              <a:rPr lang="en-GB" smtClean="0"/>
              <a:t>9</a:t>
            </a:fld>
            <a:endParaRPr lang="en-GB" dirty="0"/>
          </a:p>
        </p:txBody>
      </p:sp>
      <p:sp>
        <p:nvSpPr>
          <p:cNvPr id="6" name="Content Placeholder 2"/>
          <p:cNvSpPr txBox="1">
            <a:spLocks/>
          </p:cNvSpPr>
          <p:nvPr/>
        </p:nvSpPr>
        <p:spPr>
          <a:xfrm>
            <a:off x="251520" y="1340768"/>
            <a:ext cx="8568952" cy="5256584"/>
          </a:xfrm>
          <a:prstGeom prst="rect">
            <a:avLst/>
          </a:prstGeom>
        </p:spPr>
        <p:txBody>
          <a:bodyPr vert="horz" lIns="0" tIns="0" rIns="0" bIns="0" rtlCol="0">
            <a:normAutofit/>
          </a:bodyPr>
          <a:lstStyle>
            <a:lvl1pPr marL="342900" indent="-342900" algn="l" defTabSz="914400" rtl="0" eaLnBrk="1" latinLnBrk="0" hangingPunct="1">
              <a:spcBef>
                <a:spcPct val="20000"/>
              </a:spcBef>
              <a:buFont typeface="Arial" pitchFamily="34" charset="0"/>
              <a:buChar char="•"/>
              <a:defRPr sz="2400" kern="1200">
                <a:solidFill>
                  <a:schemeClr val="accent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100" kern="1200">
                <a:solidFill>
                  <a:schemeClr val="accent6"/>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accent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100" kern="1200">
                <a:solidFill>
                  <a:schemeClr val="accen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7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GB" dirty="0" smtClean="0">
              <a:solidFill>
                <a:srgbClr val="00A050"/>
              </a:solidFill>
            </a:endParaRPr>
          </a:p>
          <a:p>
            <a:pPr marL="0" indent="0">
              <a:buFont typeface="Arial" pitchFamily="34" charset="0"/>
              <a:buNone/>
            </a:pPr>
            <a:endParaRPr lang="en-GB" dirty="0" smtClean="0">
              <a:solidFill>
                <a:srgbClr val="00A050"/>
              </a:solidFill>
            </a:endParaRPr>
          </a:p>
        </p:txBody>
      </p:sp>
      <p:pic>
        <p:nvPicPr>
          <p:cNvPr id="5" name="Picture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51444" y="1484784"/>
            <a:ext cx="8241111" cy="4608195"/>
          </a:xfrm>
          <a:prstGeom prst="rect">
            <a:avLst/>
          </a:prstGeom>
        </p:spPr>
      </p:pic>
      <p:sp>
        <p:nvSpPr>
          <p:cNvPr id="3" name="Rectangle 2"/>
          <p:cNvSpPr/>
          <p:nvPr/>
        </p:nvSpPr>
        <p:spPr>
          <a:xfrm>
            <a:off x="2286000" y="3105835"/>
            <a:ext cx="6246440" cy="1569660"/>
          </a:xfrm>
          <a:prstGeom prst="rect">
            <a:avLst/>
          </a:prstGeom>
        </p:spPr>
        <p:txBody>
          <a:bodyPr wrap="square">
            <a:spAutoFit/>
          </a:bodyPr>
          <a:lstStyle/>
          <a:p>
            <a:r>
              <a:rPr lang="en-GB" sz="3200" b="1" dirty="0">
                <a:solidFill>
                  <a:schemeClr val="accent1"/>
                </a:solidFill>
              </a:rPr>
              <a:t>Identifying </a:t>
            </a:r>
            <a:r>
              <a:rPr lang="en-GB" sz="3200" b="1" dirty="0" smtClean="0">
                <a:solidFill>
                  <a:schemeClr val="accent1"/>
                </a:solidFill>
              </a:rPr>
              <a:t>Young </a:t>
            </a:r>
            <a:r>
              <a:rPr lang="en-GB" sz="3200" b="1" dirty="0">
                <a:solidFill>
                  <a:schemeClr val="accent1"/>
                </a:solidFill>
              </a:rPr>
              <a:t>People with continuous records through </a:t>
            </a:r>
            <a:r>
              <a:rPr lang="en-GB" sz="3200" b="1" dirty="0" smtClean="0">
                <a:solidFill>
                  <a:schemeClr val="accent1"/>
                </a:solidFill>
              </a:rPr>
              <a:t>Transition</a:t>
            </a:r>
            <a:r>
              <a:rPr lang="en-GB" sz="3200" b="1" dirty="0" smtClean="0">
                <a:solidFill>
                  <a:schemeClr val="accent1"/>
                </a:solidFill>
                <a:latin typeface="+mj-lt"/>
              </a:rPr>
              <a:t> </a:t>
            </a:r>
            <a:endParaRPr lang="en-GB" sz="3200" b="1" dirty="0">
              <a:solidFill>
                <a:schemeClr val="accent1"/>
              </a:solidFill>
              <a:latin typeface="+mj-lt"/>
            </a:endParaRPr>
          </a:p>
        </p:txBody>
      </p:sp>
    </p:spTree>
    <p:extLst>
      <p:ext uri="{BB962C8B-B14F-4D97-AF65-F5344CB8AC3E}">
        <p14:creationId xmlns:p14="http://schemas.microsoft.com/office/powerpoint/2010/main" val="902550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01_NHSDigital_template_Plain_Grey_v1">
  <a:themeElements>
    <a:clrScheme name="01-NHS-DIGI-PALETTE-01">
      <a:dk1>
        <a:srgbClr val="0F0F0F"/>
      </a:dk1>
      <a:lt1>
        <a:srgbClr val="FFFFFF"/>
      </a:lt1>
      <a:dk2>
        <a:srgbClr val="033F85"/>
      </a:dk2>
      <a:lt2>
        <a:srgbClr val="F9F9F9"/>
      </a:lt2>
      <a:accent1>
        <a:srgbClr val="005EB8"/>
      </a:accent1>
      <a:accent2>
        <a:srgbClr val="84919C"/>
      </a:accent2>
      <a:accent3>
        <a:srgbClr val="003087"/>
      </a:accent3>
      <a:accent4>
        <a:srgbClr val="5EBCE8"/>
      </a:accent4>
      <a:accent5>
        <a:srgbClr val="CED1D5"/>
      </a:accent5>
      <a:accent6>
        <a:srgbClr val="424D58"/>
      </a:accent6>
      <a:hlink>
        <a:srgbClr val="003087"/>
      </a:hlink>
      <a:folHlink>
        <a:srgbClr val="7C2855"/>
      </a:folHlink>
    </a:clrScheme>
    <a:fontScheme name="Corporate 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Generic IC Document" ma:contentTypeID="0x0101000D9A616798B4304AAE9F369C5C3E8ED10015E1493EA5173B4F91EE9EDE9BA599F3" ma:contentTypeVersion="18" ma:contentTypeDescription="" ma:contentTypeScope="" ma:versionID="13e43318b14a0ab95b69abe254959e3f">
  <xsd:schema xmlns:xsd="http://www.w3.org/2001/XMLSchema" xmlns:xs="http://www.w3.org/2001/XMLSchema" xmlns:p="http://schemas.microsoft.com/office/2006/metadata/properties" xmlns:ns2="13924874-49cc-47da-a6dc-0fe9eac15d59" targetNamespace="http://schemas.microsoft.com/office/2006/metadata/properties" ma:root="true" ma:fieldsID="69c73407eb2d839893d20b7b120b9fb1" ns2:_="">
    <xsd:import namespace="13924874-49cc-47da-a6dc-0fe9eac15d59"/>
    <xsd:element name="properties">
      <xsd:complexType>
        <xsd:sequence>
          <xsd:element name="documentManagement">
            <xsd:complexType>
              <xsd:all>
                <xsd:element ref="ns2:IC_x0020_Description" minOccurs="0"/>
                <xsd:element ref="ns2:Subject_x0020_Keywor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924874-49cc-47da-a6dc-0fe9eac15d59" elementFormDefault="qualified">
    <xsd:import namespace="http://schemas.microsoft.com/office/2006/documentManagement/types"/>
    <xsd:import namespace="http://schemas.microsoft.com/office/infopath/2007/PartnerControls"/>
    <xsd:element name="IC_x0020_Description" ma:index="2" nillable="true" ma:displayName="IC Description" ma:internalName="IC_x0020_Description" ma:readOnly="false">
      <xsd:simpleType>
        <xsd:restriction base="dms:Note">
          <xsd:maxLength value="255"/>
        </xsd:restriction>
      </xsd:simpleType>
    </xsd:element>
    <xsd:element name="Subject_x0020_Keyword" ma:index="3" nillable="true" ma:displayName="Subject Keyword" ma:internalName="Subject_x0020_Keywor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_x0020_Description xmlns="13924874-49cc-47da-a6dc-0fe9eac15d59" xsi:nil="true"/>
    <Subject_x0020_Keyword xmlns="13924874-49cc-47da-a6dc-0fe9eac15d59" xsi:nil="true"/>
  </documentManagement>
</p:properties>
</file>

<file path=customXml/itemProps1.xml><?xml version="1.0" encoding="utf-8"?>
<ds:datastoreItem xmlns:ds="http://schemas.openxmlformats.org/officeDocument/2006/customXml" ds:itemID="{2669804B-EAA3-4133-B4CB-EEF8448CB8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924874-49cc-47da-a6dc-0fe9eac15d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E65FAD7-1772-4B28-AB63-B9EEC934DA0C}">
  <ds:schemaRefs>
    <ds:schemaRef ds:uri="http://schemas.microsoft.com/sharepoint/v3/contenttype/forms"/>
  </ds:schemaRefs>
</ds:datastoreItem>
</file>

<file path=customXml/itemProps3.xml><?xml version="1.0" encoding="utf-8"?>
<ds:datastoreItem xmlns:ds="http://schemas.openxmlformats.org/officeDocument/2006/customXml" ds:itemID="{EBE7B8C8-2ED4-4EAF-BDA0-3C61C7B2CA08}">
  <ds:schemaRefs>
    <ds:schemaRef ds:uri="http://purl.org/dc/terms/"/>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www.w3.org/XML/1998/namespace"/>
    <ds:schemaRef ds:uri="http://purl.org/dc/dcmitype/"/>
    <ds:schemaRef ds:uri="http://schemas.openxmlformats.org/package/2006/metadata/core-properties"/>
    <ds:schemaRef ds:uri="13924874-49cc-47da-a6dc-0fe9eac15d59"/>
  </ds:schemaRefs>
</ds:datastoreItem>
</file>

<file path=docProps/app.xml><?xml version="1.0" encoding="utf-8"?>
<Properties xmlns="http://schemas.openxmlformats.org/officeDocument/2006/extended-properties" xmlns:vt="http://schemas.openxmlformats.org/officeDocument/2006/docPropsVTypes">
  <Template>01_NHSDigital_template_Plain_Grey_v1</Template>
  <TotalTime>19078</TotalTime>
  <Words>5725</Words>
  <Application>Microsoft Office PowerPoint</Application>
  <PresentationFormat>On-screen Show (4:3)</PresentationFormat>
  <Paragraphs>576</Paragraphs>
  <Slides>58</Slides>
  <Notes>30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01_NHSDigital_template_Plain_Grey_v1</vt:lpstr>
      <vt:lpstr>PowerPoint Presentation</vt:lpstr>
      <vt:lpstr>PowerPoint Presentation</vt:lpstr>
      <vt:lpstr>Why is Transition Important</vt:lpstr>
      <vt:lpstr>Introduction</vt:lpstr>
      <vt:lpstr>Introduction</vt:lpstr>
      <vt:lpstr>Key Findings</vt:lpstr>
      <vt:lpstr>Key Findings</vt:lpstr>
      <vt:lpstr>Recommendations</vt:lpstr>
      <vt:lpstr>National Diabetes Transition Audit 2003-2014</vt:lpstr>
      <vt:lpstr>Definition of “Transition”</vt:lpstr>
      <vt:lpstr>National Diabetes Transition Audit 2003-2014</vt:lpstr>
      <vt:lpstr>Care Processes</vt:lpstr>
      <vt:lpstr>Care Processes – by country</vt:lpstr>
      <vt:lpstr>Care Processes – England &amp; Wales</vt:lpstr>
      <vt:lpstr>Care Processes – by gender</vt:lpstr>
      <vt:lpstr>Care Processes – by ethnicity</vt:lpstr>
      <vt:lpstr>Care Processes – by social deprivation</vt:lpstr>
      <vt:lpstr>Care Processes – by age at transition</vt:lpstr>
      <vt:lpstr>Care Processes – by duration of diabetes</vt:lpstr>
      <vt:lpstr>Care Processes – Comment</vt:lpstr>
      <vt:lpstr>National Diabetes Transition Audit 2003-2014</vt:lpstr>
      <vt:lpstr>Treatment Target</vt:lpstr>
      <vt:lpstr>Treatment Target – England &amp; Wales</vt:lpstr>
      <vt:lpstr>Treatment Target – by country</vt:lpstr>
      <vt:lpstr>Treatment Target – by gender</vt:lpstr>
      <vt:lpstr>Treatment Target – by ethnicity</vt:lpstr>
      <vt:lpstr>Treatment Target – by social deprivation</vt:lpstr>
      <vt:lpstr>Treatment Target – by age at transition</vt:lpstr>
      <vt:lpstr>Treatment Target – by duration of diabetes</vt:lpstr>
      <vt:lpstr>Treatment Target – Comment </vt:lpstr>
      <vt:lpstr>National Diabetes Transition Audit 2003-2014</vt:lpstr>
      <vt:lpstr>Risk Factors</vt:lpstr>
      <vt:lpstr>Risk Factors</vt:lpstr>
      <vt:lpstr>Risk Factors – England &amp; Wales</vt:lpstr>
      <vt:lpstr>Risk Factors – by country</vt:lpstr>
      <vt:lpstr>Risk Factors – by gender</vt:lpstr>
      <vt:lpstr>Risk Factors – by ethnicity</vt:lpstr>
      <vt:lpstr>Risk Factors – by social deprivation</vt:lpstr>
      <vt:lpstr>Risk Factors – by age at transition</vt:lpstr>
      <vt:lpstr>Risk Factors – Comment</vt:lpstr>
      <vt:lpstr>National Diabetes Transition Audit 2003-2014</vt:lpstr>
      <vt:lpstr>DKA Hospital Inpatient Admissions</vt:lpstr>
      <vt:lpstr>DKA Hospital Inpatient Admissions </vt:lpstr>
      <vt:lpstr>National Diabetes Transition Audit 2003-2014</vt:lpstr>
      <vt:lpstr>Methodology</vt:lpstr>
      <vt:lpstr>Methodology – Definition of “Transition”</vt:lpstr>
      <vt:lpstr>Methodology - limitations of the data</vt:lpstr>
      <vt:lpstr>Methodology</vt:lpstr>
      <vt:lpstr>Methodology</vt:lpstr>
      <vt:lpstr>Methodology</vt:lpstr>
      <vt:lpstr>Methodology</vt:lpstr>
      <vt:lpstr>Methodology</vt:lpstr>
      <vt:lpstr>National Diabetes Transition Audit 2003-2014</vt:lpstr>
      <vt:lpstr>Definitions</vt:lpstr>
      <vt:lpstr>Definitions</vt:lpstr>
      <vt:lpstr>Footnotes</vt:lpstr>
      <vt:lpstr>Additional information</vt:lpstr>
      <vt:lpstr>National Diabetes Transition Audit 2003-2014</vt:lpstr>
    </vt:vector>
  </TitlesOfParts>
  <Company>Health &amp; Social Care Information Centre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Bourne, Adrian</dc:creator>
  <cp:lastModifiedBy>Peter Knighton</cp:lastModifiedBy>
  <cp:revision>869</cp:revision>
  <cp:lastPrinted>2017-04-12T13:13:32Z</cp:lastPrinted>
  <dcterms:created xsi:type="dcterms:W3CDTF">2016-08-15T10:53:17Z</dcterms:created>
  <dcterms:modified xsi:type="dcterms:W3CDTF">2017-06-21T14:25:51Z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0x0101000D9A616798B4304AAE9F369C5C3E8ED10015E1493EA5173B4F91EE9EDE9BA599F3</vt:lpwstr>
  </property>
  <property fmtid="{D5CDD505-2E9C-101B-9397-08002B2CF9AE}" pid="3" name="hscicOrgProfessionalGroup">
    <vt:lpwstr/>
  </property>
  <property fmtid="{D5CDD505-2E9C-101B-9397-08002B2CF9AE}" pid="4" name="hscicOrgAboutUs">
    <vt:lpwstr/>
  </property>
  <property fmtid="{D5CDD505-2E9C-101B-9397-08002B2CF9AE}" pid="5" name="hscicOrgOfficeLocation">
    <vt:lpwstr/>
  </property>
  <property fmtid="{D5CDD505-2E9C-101B-9397-08002B2CF9AE}" pid="6" name="TaxCatchAll">
    <vt:lpwstr>91;#Marketing and communications|f1d3a16b-0544-4f51-866b-b180190a235d</vt:lpwstr>
  </property>
  <property fmtid="{D5CDD505-2E9C-101B-9397-08002B2CF9AE}" pid="7" name="HeaderStyleDefinitions">
    <vt:lpwstr/>
  </property>
  <property fmtid="{D5CDD505-2E9C-101B-9397-08002B2CF9AE}" pid="8" name="hscicOrgPortfolioDomain">
    <vt:lpwstr/>
  </property>
  <property fmtid="{D5CDD505-2E9C-101B-9397-08002B2CF9AE}" pid="9" name="k5f85a19a9254bc483709d4dbf407442">
    <vt:lpwstr>Marketing and communications|f1d3a16b-0544-4f51-866b-b180190a235d</vt:lpwstr>
  </property>
  <property fmtid="{D5CDD505-2E9C-101B-9397-08002B2CF9AE}" pid="10" name="hscicOrgCorporateFunction">
    <vt:lpwstr>91;#Marketing and communications|f1d3a16b-0544-4f51-866b-b180190a235d</vt:lpwstr>
  </property>
</Properties>
</file>